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53"/>
  </p:notesMasterIdLst>
  <p:sldIdLst>
    <p:sldId id="256" r:id="rId2"/>
    <p:sldId id="2465" r:id="rId3"/>
    <p:sldId id="2466" r:id="rId4"/>
    <p:sldId id="2467" r:id="rId5"/>
    <p:sldId id="2484" r:id="rId6"/>
    <p:sldId id="2485" r:id="rId7"/>
    <p:sldId id="2487" r:id="rId8"/>
    <p:sldId id="2486" r:id="rId9"/>
    <p:sldId id="2509" r:id="rId10"/>
    <p:sldId id="2468" r:id="rId11"/>
    <p:sldId id="2488" r:id="rId12"/>
    <p:sldId id="2489" r:id="rId13"/>
    <p:sldId id="2490" r:id="rId14"/>
    <p:sldId id="2479" r:id="rId15"/>
    <p:sldId id="2491" r:id="rId16"/>
    <p:sldId id="2495" r:id="rId17"/>
    <p:sldId id="2493" r:id="rId18"/>
    <p:sldId id="2481" r:id="rId19"/>
    <p:sldId id="2494" r:id="rId20"/>
    <p:sldId id="2492" r:id="rId21"/>
    <p:sldId id="2472" r:id="rId22"/>
    <p:sldId id="2477" r:id="rId23"/>
    <p:sldId id="2496" r:id="rId24"/>
    <p:sldId id="2497" r:id="rId25"/>
    <p:sldId id="2500" r:id="rId26"/>
    <p:sldId id="2499" r:id="rId27"/>
    <p:sldId id="2501" r:id="rId28"/>
    <p:sldId id="2502" r:id="rId29"/>
    <p:sldId id="2503" r:id="rId30"/>
    <p:sldId id="2504" r:id="rId31"/>
    <p:sldId id="2505" r:id="rId32"/>
    <p:sldId id="2506" r:id="rId33"/>
    <p:sldId id="2508" r:id="rId34"/>
    <p:sldId id="2507" r:id="rId35"/>
    <p:sldId id="2510" r:id="rId36"/>
    <p:sldId id="2512" r:id="rId37"/>
    <p:sldId id="2513" r:id="rId38"/>
    <p:sldId id="2514" r:id="rId39"/>
    <p:sldId id="2515" r:id="rId40"/>
    <p:sldId id="2517" r:id="rId41"/>
    <p:sldId id="2525" r:id="rId42"/>
    <p:sldId id="2526" r:id="rId43"/>
    <p:sldId id="2516" r:id="rId44"/>
    <p:sldId id="2518" r:id="rId45"/>
    <p:sldId id="2519" r:id="rId46"/>
    <p:sldId id="2520" r:id="rId47"/>
    <p:sldId id="2521" r:id="rId48"/>
    <p:sldId id="2522" r:id="rId49"/>
    <p:sldId id="2523" r:id="rId50"/>
    <p:sldId id="2524" r:id="rId51"/>
    <p:sldId id="2527" r:id="rId5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9A5C"/>
    <a:srgbClr val="A53F52"/>
    <a:srgbClr val="01023B"/>
    <a:srgbClr val="DB45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2855" autoAdjust="0"/>
  </p:normalViewPr>
  <p:slideViewPr>
    <p:cSldViewPr snapToGrid="0">
      <p:cViewPr varScale="1">
        <p:scale>
          <a:sx n="83" d="100"/>
          <a:sy n="83" d="100"/>
        </p:scale>
        <p:origin x="1614" y="84"/>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hdphoto1.wdp>
</file>

<file path=ppt/media/hdphoto2.wdp>
</file>

<file path=ppt/media/image1.png>
</file>

<file path=ppt/media/image10.gif>
</file>

<file path=ppt/media/image11.png>
</file>

<file path=ppt/media/image12.gif>
</file>

<file path=ppt/media/image120.png>
</file>

<file path=ppt/media/image13.png>
</file>

<file path=ppt/media/image14.png>
</file>

<file path=ppt/media/image15.png>
</file>

<file path=ppt/media/image16.gif>
</file>

<file path=ppt/media/image17.png>
</file>

<file path=ppt/media/image18.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60.png>
</file>

<file path=ppt/media/image27.png>
</file>

<file path=ppt/media/image270.png>
</file>

<file path=ppt/media/image28.png>
</file>

<file path=ppt/media/image280.png>
</file>

<file path=ppt/media/image29.gif>
</file>

<file path=ppt/media/image3.jpg>
</file>

<file path=ppt/media/image30.gif>
</file>

<file path=ppt/media/image31.png>
</file>

<file path=ppt/media/image32.png>
</file>

<file path=ppt/media/image33.gif>
</file>

<file path=ppt/media/image34.gif>
</file>

<file path=ppt/media/image35.png>
</file>

<file path=ppt/media/image36.gif>
</file>

<file path=ppt/media/image37.png>
</file>

<file path=ppt/media/image38.png>
</file>

<file path=ppt/media/image39.png>
</file>

<file path=ppt/media/image4.jpeg>
</file>

<file path=ppt/media/image40.gif>
</file>

<file path=ppt/media/image41.png>
</file>

<file path=ppt/media/image42.gif>
</file>

<file path=ppt/media/image5.png>
</file>

<file path=ppt/media/image6.jpeg>
</file>

<file path=ppt/media/image7.png>
</file>

<file path=ppt/media/image8.gif>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6E2044-5F20-4014-95E0-F0AF07512FE8}" type="datetimeFigureOut">
              <a:rPr lang="en-US" smtClean="0"/>
              <a:t>5/13/2023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A566FD-ECC2-4399-BA76-23D5D6DD8792}" type="slidenum">
              <a:rPr lang="en-US" smtClean="0"/>
              <a:t>‹#›</a:t>
            </a:fld>
            <a:endParaRPr lang="en-US"/>
          </a:p>
        </p:txBody>
      </p:sp>
    </p:spTree>
    <p:extLst>
      <p:ext uri="{BB962C8B-B14F-4D97-AF65-F5344CB8AC3E}">
        <p14:creationId xmlns:p14="http://schemas.microsoft.com/office/powerpoint/2010/main" val="2440843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a:t>
            </a:fld>
            <a:endParaRPr lang="en-US"/>
          </a:p>
        </p:txBody>
      </p:sp>
    </p:spTree>
    <p:extLst>
      <p:ext uri="{BB962C8B-B14F-4D97-AF65-F5344CB8AC3E}">
        <p14:creationId xmlns:p14="http://schemas.microsoft.com/office/powerpoint/2010/main" val="10413145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Prva </a:t>
            </a:r>
            <a:r>
              <a:rPr lang="en-US" dirty="0" err="1"/>
              <a:t>stvar</a:t>
            </a:r>
            <a:r>
              <a:rPr lang="en-US" dirty="0"/>
              <a:t> </a:t>
            </a:r>
            <a:r>
              <a:rPr lang="en-US" dirty="0" err="1"/>
              <a:t>koja</a:t>
            </a:r>
            <a:r>
              <a:rPr lang="en-US" dirty="0"/>
              <a:t> </a:t>
            </a:r>
            <a:r>
              <a:rPr lang="en-US" dirty="0" err="1"/>
              <a:t>nam</a:t>
            </a:r>
            <a:r>
              <a:rPr lang="en-US" dirty="0"/>
              <a:t> je </a:t>
            </a:r>
            <a:r>
              <a:rPr lang="en-US" dirty="0" err="1"/>
              <a:t>neophodna</a:t>
            </a:r>
            <a:r>
              <a:rPr lang="en-US" dirty="0"/>
              <a:t> </a:t>
            </a:r>
            <a:r>
              <a:rPr lang="en-US" dirty="0" err="1"/>
              <a:t>su</a:t>
            </a:r>
            <a:r>
              <a:rPr lang="en-US" dirty="0"/>
              <a:t> </a:t>
            </a:r>
            <a:r>
              <a:rPr lang="en-US" dirty="0" err="1"/>
              <a:t>kriptografske</a:t>
            </a:r>
            <a:r>
              <a:rPr lang="en-US" dirty="0"/>
              <a:t> hash </a:t>
            </a:r>
            <a:r>
              <a:rPr lang="en-US" dirty="0" err="1"/>
              <a:t>funkcije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a:t>
            </a:r>
            <a:r>
              <a:rPr lang="sr-Latn-RS" dirty="0"/>
              <a:t>, 2</a:t>
            </a:r>
            <a:r>
              <a:rPr lang="en-US" dirty="0"/>
              <a:t>) He</a:t>
            </a:r>
            <a:r>
              <a:rPr lang="sr-Latn-RS" dirty="0"/>
              <a:t>š funkcije mapiraju ulazne podatke u izlaze fiksnih dužina sa što uniformnijom raspodelom. Ti izlazi se nazivaju heš vrednosti i isti ulaz uvek daje isti izlaz</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a:t>
            </a:r>
            <a:r>
              <a:rPr lang="sr-Latn-RS" dirty="0"/>
              <a:t>one su naravno kompleksn</a:t>
            </a:r>
            <a:r>
              <a:rPr lang="en-US" dirty="0" err="1"/>
              <a:t>ije</a:t>
            </a:r>
            <a:r>
              <a:rPr lang="sr-Latn-RS" dirty="0"/>
              <a:t> od jednostavnog ostatka pri deljenju koji je ovde dat kao primer, neke od kolega pišu cele diplomske radove samo na ovu temu</a:t>
            </a:r>
            <a:r>
              <a:rPr lang="en-US" dirty="0"/>
              <a:t>. </a:t>
            </a:r>
            <a:r>
              <a:rPr lang="sr-Latn-RS" dirty="0"/>
              <a:t>Sigurnost ovih funkcija se zasniva na jednosmernim matematičkim operacijama koje namerno odbacuju deo ulaznih informacija poput pomenutog ostatka pri deljenju, i bitskih operacija shiftovanja i ekskluzivnog ILI, tako da je matematički potpuno nemoguće rekonstruisati ulaz na osnovu izlaza.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Ovde možete da vidite kako one funkcionišu u aplikaciji, dole su izlazi </a:t>
            </a:r>
            <a:r>
              <a:rPr lang="en-US" dirty="0" err="1"/>
              <a:t>poznatih</a:t>
            </a:r>
            <a:r>
              <a:rPr lang="en-US" dirty="0"/>
              <a:t> </a:t>
            </a:r>
            <a:r>
              <a:rPr lang="sr-Latn-RS" dirty="0"/>
              <a:t>heš funkcija za gornji proizvoljan unos. Izlazi su uvek iste veličine i ispisani su u heksadecimalnom obliku. Na dalje u primerima iz aplikacije ćemo koristiti samo SHA256.</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6) </a:t>
            </a:r>
            <a:r>
              <a:rPr lang="sr-Latn-RS" dirty="0"/>
              <a:t>Vi koristite ove funkcije sigurno koristite svaki dan na internetu, a da toga možda niste ni svesni. </a:t>
            </a:r>
          </a:p>
        </p:txBody>
      </p:sp>
      <p:sp>
        <p:nvSpPr>
          <p:cNvPr id="4" name="Slide Number Placeholder 3"/>
          <p:cNvSpPr>
            <a:spLocks noGrp="1"/>
          </p:cNvSpPr>
          <p:nvPr>
            <p:ph type="sldNum" sz="quarter" idx="5"/>
          </p:nvPr>
        </p:nvSpPr>
        <p:spPr/>
        <p:txBody>
          <a:bodyPr/>
          <a:lstStyle/>
          <a:p>
            <a:fld id="{95A566FD-ECC2-4399-BA76-23D5D6DD8792}" type="slidenum">
              <a:rPr lang="en-US" smtClean="0"/>
              <a:t>11</a:t>
            </a:fld>
            <a:endParaRPr lang="en-US"/>
          </a:p>
        </p:txBody>
      </p:sp>
    </p:spTree>
    <p:extLst>
      <p:ext uri="{BB962C8B-B14F-4D97-AF65-F5344CB8AC3E}">
        <p14:creationId xmlns:p14="http://schemas.microsoft.com/office/powerpoint/2010/main" val="1985613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a:t>
            </a:r>
            <a:r>
              <a:rPr lang="en-US" dirty="0"/>
              <a:t>Blok se </a:t>
            </a:r>
            <a:r>
              <a:rPr lang="en-US" dirty="0" err="1"/>
              <a:t>sastoji</a:t>
            </a:r>
            <a:r>
              <a:rPr lang="en-US" dirty="0"/>
              <a:t> od </a:t>
            </a:r>
            <a:r>
              <a:rPr lang="en-US" dirty="0" err="1"/>
              <a:t>proizvoljnog</a:t>
            </a:r>
            <a:r>
              <a:rPr lang="en-US" dirty="0"/>
              <a:t> </a:t>
            </a:r>
            <a:r>
              <a:rPr lang="en-US" dirty="0" err="1"/>
              <a:t>sadr</a:t>
            </a:r>
            <a:r>
              <a:rPr lang="sr-Latn-RS" dirty="0"/>
              <a:t>žaja koji je deo ledgera označenog sa Data i dodatnih polja koja opisuju i obezbeđuju taj sadržaj</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Za početak ta dodatna polja su nam magični broj, tj. Magic koji predstavlja jedinstvenu celobrojnu oznaku lanca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3.A) I Block ID koji je redni broj bloka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3.B) id i timestamp imaju istu funkcionalnost, a to je određivanje da li su blokovi u validnom poretku i sprečavanje naknadnog ubacivanja blokova u sred lanca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Poslednje polje u bloku je heš vrednost bloka i ona predstavlja heširanu vrednost svih ostalih polja unutar bloka koja se konkateniraju, tj. spajaju zajedno</a:t>
            </a:r>
          </a:p>
        </p:txBody>
      </p:sp>
      <p:sp>
        <p:nvSpPr>
          <p:cNvPr id="4" name="Slide Number Placeholder 3"/>
          <p:cNvSpPr>
            <a:spLocks noGrp="1"/>
          </p:cNvSpPr>
          <p:nvPr>
            <p:ph type="sldNum" sz="quarter" idx="5"/>
          </p:nvPr>
        </p:nvSpPr>
        <p:spPr/>
        <p:txBody>
          <a:bodyPr/>
          <a:lstStyle/>
          <a:p>
            <a:fld id="{95A566FD-ECC2-4399-BA76-23D5D6DD8792}" type="slidenum">
              <a:rPr lang="en-US" smtClean="0"/>
              <a:t>12</a:t>
            </a:fld>
            <a:endParaRPr lang="en-US"/>
          </a:p>
        </p:txBody>
      </p:sp>
    </p:spTree>
    <p:extLst>
      <p:ext uri="{BB962C8B-B14F-4D97-AF65-F5344CB8AC3E}">
        <p14:creationId xmlns:p14="http://schemas.microsoft.com/office/powerpoint/2010/main" val="32235878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u suprotnom, blok nije validan</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Zbog ovoga ako izmenimo bilo koji blok u lancu, moraćemo da promenimo Prev polje narednog bloka, što će dalje propagacijom zahtevati da izmenimo sve blokove do kraja lanca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ali, u </a:t>
            </a:r>
            <a:r>
              <a:rPr lang="en-US" dirty="0" err="1"/>
              <a:t>glavnom</a:t>
            </a:r>
            <a:r>
              <a:rPr lang="en-US" dirty="0"/>
              <a:t> se </a:t>
            </a:r>
            <a:r>
              <a:rPr lang="en-US" dirty="0" err="1"/>
              <a:t>uzimaju</a:t>
            </a:r>
            <a:r>
              <a:rPr lang="en-US" dirty="0"/>
              <a:t> </a:t>
            </a:r>
            <a:r>
              <a:rPr lang="en-US" dirty="0" err="1"/>
              <a:t>sve</a:t>
            </a:r>
            <a:r>
              <a:rPr lang="en-US" dirty="0"/>
              <a:t> </a:t>
            </a:r>
            <a:r>
              <a:rPr lang="en-US" dirty="0" err="1"/>
              <a:t>nule</a:t>
            </a: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a:t>
            </a:r>
            <a:r>
              <a:rPr lang="en-US" dirty="0"/>
              <a:t>) </a:t>
            </a:r>
            <a:r>
              <a:rPr lang="sr-Latn-RS" dirty="0"/>
              <a:t>P</a:t>
            </a:r>
            <a:r>
              <a:rPr lang="en-US" dirty="0" err="1"/>
              <a:t>rimetite</a:t>
            </a:r>
            <a:r>
              <a:rPr lang="en-US" dirty="0"/>
              <a:t> da </a:t>
            </a:r>
            <a:r>
              <a:rPr lang="en-US" dirty="0" err="1"/>
              <a:t>va</a:t>
            </a:r>
            <a:r>
              <a:rPr lang="sr-Latn-RS" dirty="0"/>
              <a:t>ži pravilo sa prethodnog slajda da ID-jevi blokova moraju da budu u inkrementalnom poretku, i da svi blokovi moraju da imaju isti magični broj</a:t>
            </a:r>
            <a:r>
              <a:rPr lang="en-US" dirty="0"/>
              <a:t>. </a:t>
            </a:r>
            <a:r>
              <a:rPr lang="sr-Latn-RS" dirty="0"/>
              <a:t>Polja i blokovi koji su nisu validni su označeni crvenom bojom.</a:t>
            </a:r>
            <a:endParaRPr lang="sr-Latn-R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13</a:t>
            </a:fld>
            <a:endParaRPr lang="en-US"/>
          </a:p>
        </p:txBody>
      </p:sp>
    </p:spTree>
    <p:extLst>
      <p:ext uri="{BB962C8B-B14F-4D97-AF65-F5344CB8AC3E}">
        <p14:creationId xmlns:p14="http://schemas.microsoft.com/office/powerpoint/2010/main" val="3966770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čak i neka slika ili video zapis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t>
            </a:r>
            <a:r>
              <a:rPr lang="en-US" dirty="0" err="1"/>
              <a:t>opet</a:t>
            </a:r>
            <a:r>
              <a:rPr lang="en-US" dirty="0"/>
              <a:t>, ne nu</a:t>
            </a:r>
            <a:r>
              <a:rPr lang="sr-Latn-RS" dirty="0"/>
              <a:t>žno novčane, ali pošto obrađujemo primer kriptovalute, kod nas će prethodno Data polje biti zamenjeno ovakvim spiskom transakcija, gde svaka transakcija sadrži 3)</a:t>
            </a:r>
          </a:p>
        </p:txBody>
      </p:sp>
      <p:sp>
        <p:nvSpPr>
          <p:cNvPr id="4" name="Slide Number Placeholder 3"/>
          <p:cNvSpPr>
            <a:spLocks noGrp="1"/>
          </p:cNvSpPr>
          <p:nvPr>
            <p:ph type="sldNum" sz="quarter" idx="5"/>
          </p:nvPr>
        </p:nvSpPr>
        <p:spPr/>
        <p:txBody>
          <a:bodyPr/>
          <a:lstStyle/>
          <a:p>
            <a:fld id="{95A566FD-ECC2-4399-BA76-23D5D6DD8792}" type="slidenum">
              <a:rPr lang="en-US" smtClean="0"/>
              <a:t>14</a:t>
            </a:fld>
            <a:endParaRPr lang="en-US"/>
          </a:p>
        </p:txBody>
      </p:sp>
    </p:spTree>
    <p:extLst>
      <p:ext uri="{BB962C8B-B14F-4D97-AF65-F5344CB8AC3E}">
        <p14:creationId xmlns:p14="http://schemas.microsoft.com/office/powerpoint/2010/main" val="3257530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Sad dolazimo do prvog problema, a to je kako sprečiti pošiljaoca da pošalje više tokena nego što zapravo ima, obzirom da nemamo centralni autoritet poput banke koji može da proveri stanje na računu pre upisa transakcije na ledger?</a:t>
            </a:r>
          </a:p>
        </p:txBody>
      </p:sp>
      <p:sp>
        <p:nvSpPr>
          <p:cNvPr id="4" name="Slide Number Placeholder 3"/>
          <p:cNvSpPr>
            <a:spLocks noGrp="1"/>
          </p:cNvSpPr>
          <p:nvPr>
            <p:ph type="sldNum" sz="quarter" idx="5"/>
          </p:nvPr>
        </p:nvSpPr>
        <p:spPr/>
        <p:txBody>
          <a:bodyPr/>
          <a:lstStyle/>
          <a:p>
            <a:fld id="{95A566FD-ECC2-4399-BA76-23D5D6DD8792}" type="slidenum">
              <a:rPr lang="en-US" smtClean="0"/>
              <a:t>15</a:t>
            </a:fld>
            <a:endParaRPr lang="en-US"/>
          </a:p>
        </p:txBody>
      </p:sp>
    </p:spTree>
    <p:extLst>
      <p:ext uri="{BB962C8B-B14F-4D97-AF65-F5344CB8AC3E}">
        <p14:creationId xmlns:p14="http://schemas.microsoft.com/office/powerpoint/2010/main" val="244460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Ovo možemo rešiti uvođenjem posebnih pravila koje svaka transakcija mora da poštuje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Svakoj transakciji uvodimo nove polje References u kojoj se nalazi lista prethodnih blokova koji se navode kao dokaz porekla novca. Ukupna količina tokena koje je pošiljalac PRIMIO u tim blokovima je ulaz u transakciju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Takođe svaku transakciju rastavljamo na dva dela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2.1) Zadržavamo originalnu transakciju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2.2</a:t>
            </a:r>
            <a:r>
              <a:rPr lang="en-US" dirty="0"/>
              <a:t>) </a:t>
            </a:r>
            <a:r>
              <a:rPr lang="sr-Latn-RS" dirty="0"/>
              <a:t>I uvodimo novu povratnu transakciju gde pošiljalac sam sebi vraća preostale tokene. Ove dve podtransakcije su takozvani izlaz cele transakcije</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16</a:t>
            </a:fld>
            <a:endParaRPr lang="en-US"/>
          </a:p>
        </p:txBody>
      </p:sp>
    </p:spTree>
    <p:extLst>
      <p:ext uri="{BB962C8B-B14F-4D97-AF65-F5344CB8AC3E}">
        <p14:creationId xmlns:p14="http://schemas.microsoft.com/office/powerpoint/2010/main" val="509055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i logično nije moguće referisati se na neki sledeći blok</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kako bi transakcija bila validna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Na slici je primer nevalidne transakcije jer je Nichole u blokovima 2 i 3 ukupno primila 10 tokena a ovde pokušava da pošalje malo više od 12 tokena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Ali sada se postavlja pitanje, šta se dešava na početku lanca? Na šta se referišu prve transakcije, tj. kako uopšte novi tokeni ulaze u sistem?</a:t>
            </a:r>
          </a:p>
        </p:txBody>
      </p:sp>
      <p:sp>
        <p:nvSpPr>
          <p:cNvPr id="4" name="Slide Number Placeholder 3"/>
          <p:cNvSpPr>
            <a:spLocks noGrp="1"/>
          </p:cNvSpPr>
          <p:nvPr>
            <p:ph type="sldNum" sz="quarter" idx="5"/>
          </p:nvPr>
        </p:nvSpPr>
        <p:spPr/>
        <p:txBody>
          <a:bodyPr/>
          <a:lstStyle/>
          <a:p>
            <a:fld id="{95A566FD-ECC2-4399-BA76-23D5D6DD8792}" type="slidenum">
              <a:rPr lang="en-US" smtClean="0"/>
              <a:t>17</a:t>
            </a:fld>
            <a:endParaRPr lang="en-US"/>
          </a:p>
        </p:txBody>
      </p:sp>
    </p:spTree>
    <p:extLst>
      <p:ext uri="{BB962C8B-B14F-4D97-AF65-F5344CB8AC3E}">
        <p14:creationId xmlns:p14="http://schemas.microsoft.com/office/powerpoint/2010/main" val="19411576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već količinu i primaoca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čiji je primalac kreator tog blockchaina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 Videćemo kasnije kako se određuje ko je primalac coinbase transakcije u ostalim blokovima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Sada nastaje novi problem, a to je kako ćemo regulisati inflaciju? U lanac se stalno dodaju novi blokovi, a nema smisla beskonačno upumpavati nove tokene u sistem, jer bi onda izgubili na vrednosti.</a:t>
            </a:r>
          </a:p>
        </p:txBody>
      </p:sp>
      <p:sp>
        <p:nvSpPr>
          <p:cNvPr id="4" name="Slide Number Placeholder 3"/>
          <p:cNvSpPr>
            <a:spLocks noGrp="1"/>
          </p:cNvSpPr>
          <p:nvPr>
            <p:ph type="sldNum" sz="quarter" idx="5"/>
          </p:nvPr>
        </p:nvSpPr>
        <p:spPr/>
        <p:txBody>
          <a:bodyPr/>
          <a:lstStyle/>
          <a:p>
            <a:fld id="{95A566FD-ECC2-4399-BA76-23D5D6DD8792}" type="slidenum">
              <a:rPr lang="en-US" smtClean="0"/>
              <a:t>18</a:t>
            </a:fld>
            <a:endParaRPr lang="en-US"/>
          </a:p>
        </p:txBody>
      </p:sp>
    </p:spTree>
    <p:extLst>
      <p:ext uri="{BB962C8B-B14F-4D97-AF65-F5344CB8AC3E}">
        <p14:creationId xmlns:p14="http://schemas.microsoft.com/office/powerpoint/2010/main" val="37122466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Ovo ćemo regulisati koristeći matematiku naravno. Ograničićemo ukupnu količinu novca u sistemu.</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Tako što ćemo prepoloviti coinbase na svakih N blokova. Primera radi N je 5 u mojoj implementaciji, a 210,000 kod Bitcoin-a.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Na svakih pet blokova se coinbase prepolovi, možemo da izvučemo 5 puta 20 tokena ispred zagrade i da dobijemo beskonačni geometrijski red. Ko se seća matematike iz prve godine zna da je ovo 2 tako da dobijemo da je moj sistem matematički maksimalno ograničen na 200 tokena.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Mala napomena samo: stvaran broj tokena će biti malo manji od ovoga zato što postoji limit sa koliko malim brojevima računari zapravo mogu da rade.</a:t>
            </a:r>
          </a:p>
        </p:txBody>
      </p:sp>
      <p:sp>
        <p:nvSpPr>
          <p:cNvPr id="4" name="Slide Number Placeholder 3"/>
          <p:cNvSpPr>
            <a:spLocks noGrp="1"/>
          </p:cNvSpPr>
          <p:nvPr>
            <p:ph type="sldNum" sz="quarter" idx="5"/>
          </p:nvPr>
        </p:nvSpPr>
        <p:spPr/>
        <p:txBody>
          <a:bodyPr/>
          <a:lstStyle/>
          <a:p>
            <a:fld id="{95A566FD-ECC2-4399-BA76-23D5D6DD8792}" type="slidenum">
              <a:rPr lang="en-US" smtClean="0"/>
              <a:t>19</a:t>
            </a:fld>
            <a:endParaRPr lang="en-US"/>
          </a:p>
        </p:txBody>
      </p:sp>
    </p:spTree>
    <p:extLst>
      <p:ext uri="{BB962C8B-B14F-4D97-AF65-F5344CB8AC3E}">
        <p14:creationId xmlns:p14="http://schemas.microsoft.com/office/powerpoint/2010/main" val="28026493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solidFill>
                  <a:sysClr val="windowText" lastClr="000000"/>
                </a:solidFill>
                <a:latin typeface="Calibri" panose="020F0502020204030204"/>
              </a:rPr>
              <a:t>Ovde možete na primeru videti sve što smo malopre prešli: transakcije, reference i coinbase. Već sada postaje malo komplikovano napadaču da izmeni blok u sred lanca zbog svih budućih referenci koje će takođe morati da promeni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ysClr val="windowText" lastClr="000000"/>
              </a:solidFill>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solidFill>
                  <a:sysClr val="windowText" lastClr="000000"/>
                </a:solidFill>
                <a:latin typeface="Calibri" panose="020F0502020204030204"/>
              </a:rPr>
              <a:t>Međutim pošto je ovo kao što smo rekli digitalin</a:t>
            </a:r>
            <a:r>
              <a:rPr lang="en-US" dirty="0">
                <a:solidFill>
                  <a:sysClr val="windowText" lastClr="000000"/>
                </a:solidFill>
                <a:latin typeface="Calibri" panose="020F0502020204030204"/>
              </a:rPr>
              <a:t>, </a:t>
            </a:r>
            <a:r>
              <a:rPr lang="sr-Latn-RS" dirty="0">
                <a:solidFill>
                  <a:sysClr val="windowText" lastClr="000000"/>
                </a:solidFill>
                <a:latin typeface="Calibri" panose="020F0502020204030204"/>
              </a:rPr>
              <a:t>javni ledger što znači da je </a:t>
            </a:r>
            <a:r>
              <a:rPr lang="en-US" dirty="0" err="1">
                <a:solidFill>
                  <a:sysClr val="windowText" lastClr="000000"/>
                </a:solidFill>
                <a:latin typeface="Calibri" panose="020F0502020204030204"/>
              </a:rPr>
              <a:t>javno</a:t>
            </a:r>
            <a:r>
              <a:rPr lang="en-US" dirty="0">
                <a:solidFill>
                  <a:sysClr val="windowText" lastClr="000000"/>
                </a:solidFill>
                <a:latin typeface="Calibri" panose="020F0502020204030204"/>
              </a:rPr>
              <a:t> </a:t>
            </a:r>
            <a:r>
              <a:rPr lang="en-US" dirty="0" err="1">
                <a:solidFill>
                  <a:sysClr val="windowText" lastClr="000000"/>
                </a:solidFill>
                <a:latin typeface="Calibri" panose="020F0502020204030204"/>
              </a:rPr>
              <a:t>dostupan</a:t>
            </a:r>
            <a:r>
              <a:rPr lang="sr-Latn-RS" dirty="0">
                <a:solidFill>
                  <a:sysClr val="windowText" lastClr="000000"/>
                </a:solidFill>
                <a:latin typeface="Calibri" panose="020F0502020204030204"/>
              </a:rPr>
              <a:t> i da bilo ko može da dopiše ili izmeni transakciju, očigledno nam je neophodan neki mehanizam koji bi sprečio korisnike da dodaju transakcije u tuđe 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solidFill>
                <a:sysClr val="windowText" lastClr="000000"/>
              </a:solidFill>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solidFill>
                  <a:sysClr val="windowText" lastClr="000000"/>
                </a:solidFill>
                <a:latin typeface="Calibri" panose="020F0502020204030204"/>
              </a:rPr>
              <a:t>Pitanje) Na primer trenutno ništa ne sprečava Džordža da doda transakciju</a:t>
            </a:r>
            <a:r>
              <a:rPr lang="en-US" dirty="0">
                <a:solidFill>
                  <a:sysClr val="windowText" lastClr="000000"/>
                </a:solidFill>
                <a:latin typeface="Calibri" panose="020F0502020204030204"/>
              </a:rPr>
              <a:t> </a:t>
            </a:r>
            <a:r>
              <a:rPr lang="en-US" dirty="0" err="1">
                <a:solidFill>
                  <a:sysClr val="windowText" lastClr="000000"/>
                </a:solidFill>
                <a:latin typeface="Calibri" panose="020F0502020204030204"/>
              </a:rPr>
              <a:t>gde</a:t>
            </a:r>
            <a:r>
              <a:rPr lang="en-US" dirty="0">
                <a:solidFill>
                  <a:sysClr val="windowText" lastClr="000000"/>
                </a:solidFill>
                <a:latin typeface="Calibri" panose="020F0502020204030204"/>
              </a:rPr>
              <a:t> </a:t>
            </a:r>
            <a:r>
              <a:rPr lang="sr-Latn-RS" dirty="0">
                <a:solidFill>
                  <a:sysClr val="windowText" lastClr="000000"/>
                </a:solidFill>
                <a:latin typeface="Calibri" panose="020F0502020204030204"/>
              </a:rPr>
              <a:t>Mark </a:t>
            </a:r>
            <a:r>
              <a:rPr lang="en-US" dirty="0" err="1">
                <a:solidFill>
                  <a:sysClr val="windowText" lastClr="000000"/>
                </a:solidFill>
                <a:latin typeface="Calibri" panose="020F0502020204030204"/>
              </a:rPr>
              <a:t>njemu</a:t>
            </a:r>
            <a:r>
              <a:rPr lang="en-US" dirty="0">
                <a:solidFill>
                  <a:sysClr val="windowText" lastClr="000000"/>
                </a:solidFill>
                <a:latin typeface="Calibri" panose="020F0502020204030204"/>
              </a:rPr>
              <a:t> </a:t>
            </a:r>
            <a:r>
              <a:rPr lang="sr-Latn-RS" dirty="0">
                <a:solidFill>
                  <a:sysClr val="windowText" lastClr="000000"/>
                </a:solidFill>
                <a:latin typeface="Calibri" panose="020F0502020204030204"/>
              </a:rPr>
              <a:t>šalje 25</a:t>
            </a:r>
            <a:r>
              <a:rPr lang="en-US" sz="1200" dirty="0">
                <a:solidFill>
                  <a:srgbClr val="01023B"/>
                </a:solidFill>
                <a:latin typeface="Calibri" panose="020F0502020204030204"/>
              </a:rPr>
              <a:t>£</a:t>
            </a:r>
            <a:r>
              <a:rPr lang="sr-Latn-RS" sz="1200" dirty="0">
                <a:solidFill>
                  <a:srgbClr val="01023B"/>
                </a:solidFill>
                <a:latin typeface="Calibri" panose="020F0502020204030204"/>
              </a:rPr>
              <a:t>. </a:t>
            </a:r>
            <a:r>
              <a:rPr lang="sr-Latn-RS" dirty="0"/>
              <a:t>To znači da moramo obezbedimo način na koji Mark može da potvrdi da je baš ON taj koji je kreirao svaku svoju transakciju. </a:t>
            </a:r>
            <a:endParaRPr lang="sr-Latn-RS" dirty="0">
              <a:solidFill>
                <a:sysClr val="windowText" lastClr="000000"/>
              </a:solidFill>
              <a:latin typeface="Calibri" panose="020F0502020204030204"/>
            </a:endParaRPr>
          </a:p>
        </p:txBody>
      </p:sp>
      <p:sp>
        <p:nvSpPr>
          <p:cNvPr id="4" name="Slide Number Placeholder 3"/>
          <p:cNvSpPr>
            <a:spLocks noGrp="1"/>
          </p:cNvSpPr>
          <p:nvPr>
            <p:ph type="sldNum" sz="quarter" idx="5"/>
          </p:nvPr>
        </p:nvSpPr>
        <p:spPr/>
        <p:txBody>
          <a:bodyPr/>
          <a:lstStyle/>
          <a:p>
            <a:fld id="{95A566FD-ECC2-4399-BA76-23D5D6DD8792}" type="slidenum">
              <a:rPr lang="en-US" smtClean="0"/>
              <a:t>20</a:t>
            </a:fld>
            <a:endParaRPr lang="en-US"/>
          </a:p>
        </p:txBody>
      </p:sp>
    </p:spTree>
    <p:extLst>
      <p:ext uri="{BB962C8B-B14F-4D97-AF65-F5344CB8AC3E}">
        <p14:creationId xmlns:p14="http://schemas.microsoft.com/office/powerpoint/2010/main" val="387615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Latn-RS" dirty="0"/>
              <a:t>Ovo je današnja agenda:</a:t>
            </a:r>
          </a:p>
          <a:p>
            <a:pPr marL="228600" indent="-228600">
              <a:buAutoNum type="arabicParenR"/>
            </a:pPr>
            <a:r>
              <a:rPr lang="sr-Latn-RS" dirty="0"/>
              <a:t>Napraviću kratak uvod</a:t>
            </a:r>
          </a:p>
          <a:p>
            <a:pPr marL="228600" indent="-228600">
              <a:buAutoNum type="arabicParenR"/>
            </a:pPr>
            <a:r>
              <a:rPr lang="sr-Latn-RS" dirty="0"/>
              <a:t>Videćemo arhitekturu implementiranog rešenja</a:t>
            </a:r>
          </a:p>
          <a:p>
            <a:pPr marL="228600" indent="-228600">
              <a:buAutoNum type="arabicParenR"/>
            </a:pPr>
            <a:r>
              <a:rPr lang="sr-Latn-RS" dirty="0"/>
              <a:t>Zatim ćemo proći kroz ceo sistem i deo po deo graditi blockchain</a:t>
            </a:r>
          </a:p>
          <a:p>
            <a:pPr marL="228600" indent="-228600">
              <a:buAutoNum type="arabicParenR"/>
            </a:pPr>
            <a:r>
              <a:rPr lang="sr-Latn-RS" dirty="0"/>
              <a:t>I na kraju ću vam dati moj zaključak o samoj blockchain tehnologiji</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2</a:t>
            </a:fld>
            <a:endParaRPr lang="en-US"/>
          </a:p>
        </p:txBody>
      </p:sp>
    </p:spTree>
    <p:extLst>
      <p:ext uri="{BB962C8B-B14F-4D97-AF65-F5344CB8AC3E}">
        <p14:creationId xmlns:p14="http://schemas.microsoft.com/office/powerpoint/2010/main" val="2782717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Tu na scenu stupaju digitalni potpisi.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privatni čuvamo u tajnosti</a:t>
            </a:r>
            <a:r>
              <a:rPr lang="en-US" dirty="0"/>
              <a:t> </a:t>
            </a:r>
            <a:r>
              <a:rPr lang="en-US" dirty="0" err="1"/>
              <a:t>i</a:t>
            </a:r>
            <a:r>
              <a:rPr lang="en-US" dirty="0"/>
              <a:t> </a:t>
            </a:r>
            <a:r>
              <a:rPr lang="en-US" dirty="0" err="1"/>
              <a:t>poznat</a:t>
            </a:r>
            <a:r>
              <a:rPr lang="en-US" dirty="0"/>
              <a:t> je </a:t>
            </a:r>
            <a:r>
              <a:rPr lang="en-US" dirty="0" err="1"/>
              <a:t>samo</a:t>
            </a:r>
            <a:r>
              <a:rPr lang="en-US" dirty="0"/>
              <a:t> </a:t>
            </a:r>
            <a:r>
              <a:rPr lang="en-US" dirty="0" err="1"/>
              <a:t>nama</a:t>
            </a:r>
            <a:r>
              <a:rPr lang="sr-Latn-RS" dirty="0"/>
              <a:t>, a javni oglašavamo </a:t>
            </a:r>
            <a:r>
              <a:rPr lang="en-US" dirty="0" err="1"/>
              <a:t>svima</a:t>
            </a:r>
            <a:r>
              <a:rPr lang="sr-Latn-R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tako da nije moguće unazad dobiti privatni na osnovu javnog</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Digitalne potpise takođe koristite svakodnevno na internetu gde zapravo klijent i server potpisuju svoju komunikaciju.</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a:t>
            </a:r>
            <a:r>
              <a:rPr lang="en-US" dirty="0"/>
              <a:t>) U </a:t>
            </a:r>
            <a:r>
              <a:rPr lang="en-US" dirty="0" err="1"/>
              <a:t>Srbiji</a:t>
            </a:r>
            <a:r>
              <a:rPr lang="en-US" dirty="0"/>
              <a:t> za li</a:t>
            </a:r>
            <a:r>
              <a:rPr lang="sr-Latn-RS" dirty="0"/>
              <a:t>čne digitalni potpise zakonski su dozvoljeni... Možda neko od vas već ima digitalni potpis učitan u čip od lične karte.</a:t>
            </a:r>
          </a:p>
        </p:txBody>
      </p:sp>
      <p:sp>
        <p:nvSpPr>
          <p:cNvPr id="4" name="Slide Number Placeholder 3"/>
          <p:cNvSpPr>
            <a:spLocks noGrp="1"/>
          </p:cNvSpPr>
          <p:nvPr>
            <p:ph type="sldNum" sz="quarter" idx="5"/>
          </p:nvPr>
        </p:nvSpPr>
        <p:spPr/>
        <p:txBody>
          <a:bodyPr/>
          <a:lstStyle/>
          <a:p>
            <a:fld id="{95A566FD-ECC2-4399-BA76-23D5D6DD8792}" type="slidenum">
              <a:rPr lang="en-US" smtClean="0"/>
              <a:t>21</a:t>
            </a:fld>
            <a:endParaRPr lang="en-US"/>
          </a:p>
        </p:txBody>
      </p:sp>
    </p:spTree>
    <p:extLst>
      <p:ext uri="{BB962C8B-B14F-4D97-AF65-F5344CB8AC3E}">
        <p14:creationId xmlns:p14="http://schemas.microsoft.com/office/powerpoint/2010/main" val="8202646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Kako se koriste digitalni potpisi?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1.B) a ne od nekoga ko se lažno predstavlja kao pošiljalac</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koju zatim SAMO on može dekriptovati njegovim privatnim ključem.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Ukoliko sajt koristi httpS protokol, što je veliki procenat današnjih sajtova, možete da kliknete na katanac u search baru u browseru i proverite koji sertifikat sa kojim algoritmom za digitalno potpisivanje koristi sajt. Na primer sajt ETF-a koristi RSA enkripciju, kao i većina današnjih sajtova</a:t>
            </a:r>
          </a:p>
        </p:txBody>
      </p:sp>
      <p:sp>
        <p:nvSpPr>
          <p:cNvPr id="4" name="Slide Number Placeholder 3"/>
          <p:cNvSpPr>
            <a:spLocks noGrp="1"/>
          </p:cNvSpPr>
          <p:nvPr>
            <p:ph type="sldNum" sz="quarter" idx="5"/>
          </p:nvPr>
        </p:nvSpPr>
        <p:spPr/>
        <p:txBody>
          <a:bodyPr/>
          <a:lstStyle/>
          <a:p>
            <a:fld id="{95A566FD-ECC2-4399-BA76-23D5D6DD8792}" type="slidenum">
              <a:rPr lang="en-US" smtClean="0"/>
              <a:t>22</a:t>
            </a:fld>
            <a:endParaRPr lang="en-US"/>
          </a:p>
        </p:txBody>
      </p:sp>
    </p:spTree>
    <p:extLst>
      <p:ext uri="{BB962C8B-B14F-4D97-AF65-F5344CB8AC3E}">
        <p14:creationId xmlns:p14="http://schemas.microsoft.com/office/powerpoint/2010/main" val="38284768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Bitcoin koristi ECDSA koji je ujedno sigurniji i brži od RSA tako da sam i ja u svojoj implementaciji takođe koristio ECDSA. Malo ćemo proleteti kroz način njegovog funkcionisanja, jer je dosta komplikovan.</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a:t>
            </a:r>
            <a:r>
              <a:rPr lang="en-US" dirty="0"/>
              <a:t>) </a:t>
            </a:r>
            <a:r>
              <a:rPr lang="sr-Latn-RS" dirty="0"/>
              <a:t>s</a:t>
            </a:r>
            <a:r>
              <a:rPr lang="en-US" dirty="0"/>
              <a:t>a </a:t>
            </a:r>
            <a:r>
              <a:rPr lang="en-US" dirty="0" err="1"/>
              <a:t>jedna</a:t>
            </a:r>
            <a:r>
              <a:rPr lang="sr-Latn-RS" dirty="0"/>
              <a:t>činom oblika ... . </a:t>
            </a:r>
            <a:r>
              <a:rPr lang="en-US" dirty="0" err="1"/>
              <a:t>Vizuelni</a:t>
            </a:r>
            <a:r>
              <a:rPr lang="en-US" dirty="0"/>
              <a:t> </a:t>
            </a:r>
            <a:r>
              <a:rPr lang="en-US" dirty="0" err="1"/>
              <a:t>primeri</a:t>
            </a:r>
            <a:r>
              <a:rPr lang="en-US" dirty="0"/>
              <a:t> </a:t>
            </a:r>
            <a:r>
              <a:rPr lang="en-US" dirty="0" err="1"/>
              <a:t>su</a:t>
            </a:r>
            <a:r>
              <a:rPr lang="en-US" dirty="0"/>
              <a:t> </a:t>
            </a:r>
            <a:r>
              <a:rPr lang="en-US" dirty="0" err="1"/>
              <a:t>nad</a:t>
            </a:r>
            <a:r>
              <a:rPr lang="en-US" dirty="0"/>
              <a:t> </a:t>
            </a:r>
            <a:r>
              <a:rPr lang="en-US" dirty="0" err="1"/>
              <a:t>beskona</a:t>
            </a:r>
            <a:r>
              <a:rPr lang="sr-Latn-RS" dirty="0"/>
              <a:t>čnim poljem realnih brojeva, tj. jednačina bi bila bez mod p, jer je u suprotnom veoma teško, tj. nemoguće zamisliti šta se dešava</a:t>
            </a:r>
          </a:p>
        </p:txBody>
      </p:sp>
      <p:sp>
        <p:nvSpPr>
          <p:cNvPr id="4" name="Slide Number Placeholder 3"/>
          <p:cNvSpPr>
            <a:spLocks noGrp="1"/>
          </p:cNvSpPr>
          <p:nvPr>
            <p:ph type="sldNum" sz="quarter" idx="5"/>
          </p:nvPr>
        </p:nvSpPr>
        <p:spPr/>
        <p:txBody>
          <a:bodyPr/>
          <a:lstStyle/>
          <a:p>
            <a:fld id="{95A566FD-ECC2-4399-BA76-23D5D6DD8792}" type="slidenum">
              <a:rPr lang="en-US" smtClean="0"/>
              <a:t>23</a:t>
            </a:fld>
            <a:endParaRPr lang="en-US"/>
          </a:p>
        </p:txBody>
      </p:sp>
    </p:spTree>
    <p:extLst>
      <p:ext uri="{BB962C8B-B14F-4D97-AF65-F5344CB8AC3E}">
        <p14:creationId xmlns:p14="http://schemas.microsoft.com/office/powerpoint/2010/main" val="7587530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24</a:t>
            </a:fld>
            <a:endParaRPr lang="en-US"/>
          </a:p>
        </p:txBody>
      </p:sp>
    </p:spTree>
    <p:extLst>
      <p:ext uri="{BB962C8B-B14F-4D97-AF65-F5344CB8AC3E}">
        <p14:creationId xmlns:p14="http://schemas.microsoft.com/office/powerpoint/2010/main" val="16393301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25</a:t>
            </a:fld>
            <a:endParaRPr lang="en-US"/>
          </a:p>
        </p:txBody>
      </p:sp>
    </p:spTree>
    <p:extLst>
      <p:ext uri="{BB962C8B-B14F-4D97-AF65-F5344CB8AC3E}">
        <p14:creationId xmlns:p14="http://schemas.microsoft.com/office/powerpoint/2010/main" val="3367398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26</a:t>
            </a:fld>
            <a:endParaRPr lang="en-US"/>
          </a:p>
        </p:txBody>
      </p:sp>
    </p:spTree>
    <p:extLst>
      <p:ext uri="{BB962C8B-B14F-4D97-AF65-F5344CB8AC3E}">
        <p14:creationId xmlns:p14="http://schemas.microsoft.com/office/powerpoint/2010/main" val="2516707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27</a:t>
            </a:fld>
            <a:endParaRPr lang="en-US"/>
          </a:p>
        </p:txBody>
      </p:sp>
    </p:spTree>
    <p:extLst>
      <p:ext uri="{BB962C8B-B14F-4D97-AF65-F5344CB8AC3E}">
        <p14:creationId xmlns:p14="http://schemas.microsoft.com/office/powerpoint/2010/main" val="25944845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28</a:t>
            </a:fld>
            <a:endParaRPr lang="en-US"/>
          </a:p>
        </p:txBody>
      </p:sp>
    </p:spTree>
    <p:extLst>
      <p:ext uri="{BB962C8B-B14F-4D97-AF65-F5344CB8AC3E}">
        <p14:creationId xmlns:p14="http://schemas.microsoft.com/office/powerpoint/2010/main" val="12113991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29</a:t>
            </a:fld>
            <a:endParaRPr lang="en-US"/>
          </a:p>
        </p:txBody>
      </p:sp>
    </p:spTree>
    <p:extLst>
      <p:ext uri="{BB962C8B-B14F-4D97-AF65-F5344CB8AC3E}">
        <p14:creationId xmlns:p14="http://schemas.microsoft.com/office/powerpoint/2010/main" val="14480259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30</a:t>
            </a:fld>
            <a:endParaRPr lang="en-US"/>
          </a:p>
        </p:txBody>
      </p:sp>
    </p:spTree>
    <p:extLst>
      <p:ext uri="{BB962C8B-B14F-4D97-AF65-F5344CB8AC3E}">
        <p14:creationId xmlns:p14="http://schemas.microsoft.com/office/powerpoint/2010/main" val="889332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Latn-RS" dirty="0"/>
              <a:t>Sada ćemo da vidimo šta je to zapravo blockchain</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3</a:t>
            </a:fld>
            <a:endParaRPr lang="en-US"/>
          </a:p>
        </p:txBody>
      </p:sp>
    </p:spTree>
    <p:extLst>
      <p:ext uri="{BB962C8B-B14F-4D97-AF65-F5344CB8AC3E}">
        <p14:creationId xmlns:p14="http://schemas.microsoft.com/office/powerpoint/2010/main" val="38188493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31</a:t>
            </a:fld>
            <a:endParaRPr lang="en-US"/>
          </a:p>
        </p:txBody>
      </p:sp>
    </p:spTree>
    <p:extLst>
      <p:ext uri="{BB962C8B-B14F-4D97-AF65-F5344CB8AC3E}">
        <p14:creationId xmlns:p14="http://schemas.microsoft.com/office/powerpoint/2010/main" val="36087172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32</a:t>
            </a:fld>
            <a:endParaRPr lang="en-US"/>
          </a:p>
        </p:txBody>
      </p:sp>
    </p:spTree>
    <p:extLst>
      <p:ext uri="{BB962C8B-B14F-4D97-AF65-F5344CB8AC3E}">
        <p14:creationId xmlns:p14="http://schemas.microsoft.com/office/powerpoint/2010/main" val="6034208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33</a:t>
            </a:fld>
            <a:endParaRPr lang="en-US"/>
          </a:p>
        </p:txBody>
      </p:sp>
    </p:spTree>
    <p:extLst>
      <p:ext uri="{BB962C8B-B14F-4D97-AF65-F5344CB8AC3E}">
        <p14:creationId xmlns:p14="http://schemas.microsoft.com/office/powerpoint/2010/main" val="9810906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34</a:t>
            </a:fld>
            <a:endParaRPr lang="en-US"/>
          </a:p>
        </p:txBody>
      </p:sp>
    </p:spTree>
    <p:extLst>
      <p:ext uri="{BB962C8B-B14F-4D97-AF65-F5344CB8AC3E}">
        <p14:creationId xmlns:p14="http://schemas.microsoft.com/office/powerpoint/2010/main" val="38261461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Sada je moguće i specifično se referisati na određenu transakciju unutar bloka, i neki stvarni sistemi to zaista i implementiraju</a:t>
            </a:r>
          </a:p>
        </p:txBody>
      </p:sp>
      <p:sp>
        <p:nvSpPr>
          <p:cNvPr id="4" name="Slide Number Placeholder 3"/>
          <p:cNvSpPr>
            <a:spLocks noGrp="1"/>
          </p:cNvSpPr>
          <p:nvPr>
            <p:ph type="sldNum" sz="quarter" idx="5"/>
          </p:nvPr>
        </p:nvSpPr>
        <p:spPr/>
        <p:txBody>
          <a:bodyPr/>
          <a:lstStyle/>
          <a:p>
            <a:fld id="{95A566FD-ECC2-4399-BA76-23D5D6DD8792}" type="slidenum">
              <a:rPr lang="en-US" smtClean="0"/>
              <a:t>35</a:t>
            </a:fld>
            <a:endParaRPr lang="en-US"/>
          </a:p>
        </p:txBody>
      </p:sp>
    </p:spTree>
    <p:extLst>
      <p:ext uri="{BB962C8B-B14F-4D97-AF65-F5344CB8AC3E}">
        <p14:creationId xmlns:p14="http://schemas.microsoft.com/office/powerpoint/2010/main" val="12162117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Hajde sada da vidimo šta smo ovime postigli: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Onemogućili smo menjanje tuđih transakcija, jer ne znamo tuđe privatne ključeve (osim ako ih jelte ne ukrademo na neki način), i onemogućili smo kopiranje već postavljenih transakcija jer ID-jevi transakcija ne dozvoljavaju ponavljanje potpisa inače identičnih transakcija.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Ali ostaje nam još jedan problem: Kako da sprečimo korisnike da menjaju sopstvene transakcije nakon što su već objavljene na ledgeru? Uzmimo primer gde Mark kupuje automobil od Sofije i pošalje joj 14.5 tokena za to. Sofija pročita transakciju i proda mu automobil. Nakon toga Mark izmeni transakciju tako da piše da je poslao samo 0.5 tokena, a sve ostalo vrati sam sebi. Mark sad ima i Automobil i 14 tokena. Ovo je poznato kao double-spend (Mark dva puta može da potroši istih 14 tokena) i jedan je od većih problema sa kojima se blockchain suočava.</a:t>
            </a:r>
          </a:p>
        </p:txBody>
      </p:sp>
      <p:sp>
        <p:nvSpPr>
          <p:cNvPr id="4" name="Slide Number Placeholder 3"/>
          <p:cNvSpPr>
            <a:spLocks noGrp="1"/>
          </p:cNvSpPr>
          <p:nvPr>
            <p:ph type="sldNum" sz="quarter" idx="5"/>
          </p:nvPr>
        </p:nvSpPr>
        <p:spPr/>
        <p:txBody>
          <a:bodyPr/>
          <a:lstStyle/>
          <a:p>
            <a:fld id="{95A566FD-ECC2-4399-BA76-23D5D6DD8792}" type="slidenum">
              <a:rPr lang="en-US" smtClean="0"/>
              <a:t>36</a:t>
            </a:fld>
            <a:endParaRPr lang="en-US"/>
          </a:p>
        </p:txBody>
      </p:sp>
    </p:spTree>
    <p:extLst>
      <p:ext uri="{BB962C8B-B14F-4D97-AF65-F5344CB8AC3E}">
        <p14:creationId xmlns:p14="http://schemas.microsoft.com/office/powerpoint/2010/main" val="25410353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 Efekat koji želimo da postignemo izgleda ovako:</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Čak i da </a:t>
            </a:r>
            <a:r>
              <a:rPr lang="en-US" dirty="0" err="1"/>
              <a:t>Napada</a:t>
            </a:r>
            <a:r>
              <a:rPr lang="sr-Latn-RS" dirty="0"/>
              <a:t>č krene da menja poslednji blok istog trenutka kad je on dodat, ne može dovoljno brzo da izmeni taj blok pre nego što ostatak mreže doda novi validan blok u lanac.</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Nikad neće moći da prestigne ostatak mreže i drugi čvorovi će znati da verzija lanca koju poseduje napadač nije validna.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Ukoliko želi da izmeni neki blok još dublje u lancu, tek tada neće moći da stigne ostatak mreže.</a:t>
            </a:r>
          </a:p>
        </p:txBody>
      </p:sp>
      <p:sp>
        <p:nvSpPr>
          <p:cNvPr id="4" name="Slide Number Placeholder 3"/>
          <p:cNvSpPr>
            <a:spLocks noGrp="1"/>
          </p:cNvSpPr>
          <p:nvPr>
            <p:ph type="sldNum" sz="quarter" idx="5"/>
          </p:nvPr>
        </p:nvSpPr>
        <p:spPr/>
        <p:txBody>
          <a:bodyPr/>
          <a:lstStyle/>
          <a:p>
            <a:fld id="{95A566FD-ECC2-4399-BA76-23D5D6DD8792}" type="slidenum">
              <a:rPr lang="en-US" smtClean="0"/>
              <a:t>37</a:t>
            </a:fld>
            <a:endParaRPr lang="en-US"/>
          </a:p>
        </p:txBody>
      </p:sp>
    </p:spTree>
    <p:extLst>
      <p:ext uri="{BB962C8B-B14F-4D97-AF65-F5344CB8AC3E}">
        <p14:creationId xmlns:p14="http://schemas.microsoft.com/office/powerpoint/2010/main" val="8447299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Između vrednosti težine i brojim nula kojim mora da započinje heš, </a:t>
            </a:r>
            <a:r>
              <a:rPr lang="sr-Latn-RS" sz="1200" dirty="0">
                <a:solidFill>
                  <a:sysClr val="windowText" lastClr="000000"/>
                </a:solidFill>
                <a:latin typeface="Calibri" panose="020F0502020204030204"/>
              </a:rPr>
              <a:t>u stvarnim sistemima često postoji komplikovanija funkcija preslikavanja težine u broj nula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sz="1200" dirty="0">
                <a:solidFill>
                  <a:sysClr val="windowText" lastClr="000000"/>
                </a:solidFill>
                <a:latin typeface="Calibri" panose="020F0502020204030204"/>
              </a:rPr>
              <a:t>4) Cilj je održati konstantno prosečno vreme između dodavanja novih blokova (recimo u proseku na svakih 10min hoćemo da se doda novi blok)</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sz="1200" dirty="0">
                <a:solidFill>
                  <a:sysClr val="windowText" lastClr="000000"/>
                </a:solidFill>
                <a:latin typeface="Calibri" panose="020F0502020204030204"/>
              </a:rPr>
              <a:t>P) bez menjanja podataka unutar bloka?</a:t>
            </a: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38</a:t>
            </a:fld>
            <a:endParaRPr lang="en-US"/>
          </a:p>
        </p:txBody>
      </p:sp>
    </p:spTree>
    <p:extLst>
      <p:ext uri="{BB962C8B-B14F-4D97-AF65-F5344CB8AC3E}">
        <p14:creationId xmlns:p14="http://schemas.microsoft.com/office/powerpoint/2010/main" val="25148173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To </a:t>
            </a:r>
            <a:r>
              <a:rPr lang="en-US" dirty="0" err="1"/>
              <a:t>pronala</a:t>
            </a:r>
            <a:r>
              <a:rPr lang="sr-Latn-RS" dirty="0"/>
              <a:t>ženje se sastoji od isprobavanja različitih vrednosti, npr. krenemo od 1 i idemo na gore sve dok ne pronađemo tu vrednost, u ovom primeru 783.</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To znači da je u suštini rudarenje statistička igra, što više procesorske snage imamo to je veća šansa da baš mi pronađemo odgovarajući Nonce.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Zato je pre par godina počela pomama za grafičkim karticama, jer su one veoma brze kad je u pitanju rudarenje.</a:t>
            </a:r>
          </a:p>
        </p:txBody>
      </p:sp>
      <p:sp>
        <p:nvSpPr>
          <p:cNvPr id="4" name="Slide Number Placeholder 3"/>
          <p:cNvSpPr>
            <a:spLocks noGrp="1"/>
          </p:cNvSpPr>
          <p:nvPr>
            <p:ph type="sldNum" sz="quarter" idx="5"/>
          </p:nvPr>
        </p:nvSpPr>
        <p:spPr/>
        <p:txBody>
          <a:bodyPr/>
          <a:lstStyle/>
          <a:p>
            <a:fld id="{95A566FD-ECC2-4399-BA76-23D5D6DD8792}" type="slidenum">
              <a:rPr lang="en-US" smtClean="0"/>
              <a:t>39</a:t>
            </a:fld>
            <a:endParaRPr lang="en-US"/>
          </a:p>
        </p:txBody>
      </p:sp>
    </p:spTree>
    <p:extLst>
      <p:ext uri="{BB962C8B-B14F-4D97-AF65-F5344CB8AC3E}">
        <p14:creationId xmlns:p14="http://schemas.microsoft.com/office/powerpoint/2010/main" val="39224407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Svaki rudar prikupi transakcije od ostalih čvorova i onda stavi samoga sebe kao primaoca Coinbase nagrade, i sa tim vrednostima kreće da rudari.</a:t>
            </a:r>
          </a:p>
        </p:txBody>
      </p:sp>
      <p:sp>
        <p:nvSpPr>
          <p:cNvPr id="4" name="Slide Number Placeholder 3"/>
          <p:cNvSpPr>
            <a:spLocks noGrp="1"/>
          </p:cNvSpPr>
          <p:nvPr>
            <p:ph type="sldNum" sz="quarter" idx="5"/>
          </p:nvPr>
        </p:nvSpPr>
        <p:spPr/>
        <p:txBody>
          <a:bodyPr/>
          <a:lstStyle/>
          <a:p>
            <a:fld id="{95A566FD-ECC2-4399-BA76-23D5D6DD8792}" type="slidenum">
              <a:rPr lang="en-US" smtClean="0"/>
              <a:t>40</a:t>
            </a:fld>
            <a:endParaRPr lang="en-US"/>
          </a:p>
        </p:txBody>
      </p:sp>
    </p:spTree>
    <p:extLst>
      <p:ext uri="{BB962C8B-B14F-4D97-AF65-F5344CB8AC3E}">
        <p14:creationId xmlns:p14="http://schemas.microsoft.com/office/powerpoint/2010/main" val="1161564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t>
            </a:r>
            <a:r>
              <a:rPr lang="sr-Latn-RS" dirty="0"/>
              <a:t>Pošto je to veoma širok pojam ... iako se one često predstavljaju ovakvim novčićima ili tokenima sa slike, kriptovalute ne postoje u fizičkom obliku, niti npr. 4 Bitcoina predstavlja nešto opipljivo, što znači da one spadaju u valute bez pokrića.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 </a:t>
            </a:r>
            <a:r>
              <a:rPr lang="sr-Latn-RS" dirty="0"/>
              <a:t>međutim on</a:t>
            </a:r>
            <a:r>
              <a:rPr lang="en-US" dirty="0"/>
              <a:t> ne mora </a:t>
            </a:r>
            <a:r>
              <a:rPr lang="en-US" dirty="0" err="1"/>
              <a:t>biti</a:t>
            </a:r>
            <a:r>
              <a:rPr lang="en-US" dirty="0"/>
              <a:t> </a:t>
            </a:r>
            <a:r>
              <a:rPr lang="en-US" dirty="0" err="1"/>
              <a:t>vezan</a:t>
            </a:r>
            <a:r>
              <a:rPr lang="en-US" dirty="0"/>
              <a:t> </a:t>
            </a:r>
            <a:r>
              <a:rPr lang="en-US" dirty="0" err="1"/>
              <a:t>samo</a:t>
            </a:r>
            <a:r>
              <a:rPr lang="en-US" dirty="0"/>
              <a:t> za </a:t>
            </a:r>
            <a:r>
              <a:rPr lang="en-US" dirty="0" err="1"/>
              <a:t>nov</a:t>
            </a:r>
            <a:r>
              <a:rPr lang="sr-Latn-RS" dirty="0"/>
              <a:t>čane transakcije, u njemu se teoretski može pratiti bilo šta (na primer, broj glasova na političkim izborima, ili recimo kretanje robe iz Kine do nas koju smo naručili preko interneta)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6) </a:t>
            </a:r>
            <a:r>
              <a:rPr lang="sr-Latn-RS" dirty="0"/>
              <a:t>ali dotaćićemo se i blockchaina kao mrežnog protokola, jer je decentralizovanost sistema veoma bitan deo funkcionisanja kriptovaluta i blockchaina generalno.</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4</a:t>
            </a:fld>
            <a:endParaRPr lang="en-US"/>
          </a:p>
        </p:txBody>
      </p:sp>
    </p:spTree>
    <p:extLst>
      <p:ext uri="{BB962C8B-B14F-4D97-AF65-F5344CB8AC3E}">
        <p14:creationId xmlns:p14="http://schemas.microsoft.com/office/powerpoint/2010/main" val="37611139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Ovime smo zaokružili blockchain kao strukturu podataka. Da rekapituliramo ovako izgleda implementirana struktura blokova i njihovog ulančavanja u mojoj implementaciji.</a:t>
            </a:r>
          </a:p>
        </p:txBody>
      </p:sp>
      <p:sp>
        <p:nvSpPr>
          <p:cNvPr id="4" name="Slide Number Placeholder 3"/>
          <p:cNvSpPr>
            <a:spLocks noGrp="1"/>
          </p:cNvSpPr>
          <p:nvPr>
            <p:ph type="sldNum" sz="quarter" idx="5"/>
          </p:nvPr>
        </p:nvSpPr>
        <p:spPr/>
        <p:txBody>
          <a:bodyPr/>
          <a:lstStyle/>
          <a:p>
            <a:fld id="{95A566FD-ECC2-4399-BA76-23D5D6DD8792}" type="slidenum">
              <a:rPr lang="en-US" smtClean="0"/>
              <a:t>41</a:t>
            </a:fld>
            <a:endParaRPr lang="en-US"/>
          </a:p>
        </p:txBody>
      </p:sp>
    </p:spTree>
    <p:extLst>
      <p:ext uri="{BB962C8B-B14F-4D97-AF65-F5344CB8AC3E}">
        <p14:creationId xmlns:p14="http://schemas.microsoft.com/office/powerpoint/2010/main" val="28115443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 ovako izgleda Bitcoinova implementacija. Jedina razlika je što se transakcije dodatno posebno heširaju bez ostalih polja u bloku pomoću nečega što se zove Merkleovo stablo koje je dato na desnoj slici i predstavlja zapravo nekoliko uzastopnih heširanja za redom.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 druga razlika je što postoji polje veličina bloka koja je neophodna u stvarnim implementacijama zbog prenosa podataka kroz mrežu, radi provere da je ceo blok stigao.</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To je dobar uvod za mrežni deo blockchaina.</a:t>
            </a:r>
          </a:p>
        </p:txBody>
      </p:sp>
      <p:sp>
        <p:nvSpPr>
          <p:cNvPr id="4" name="Slide Number Placeholder 3"/>
          <p:cNvSpPr>
            <a:spLocks noGrp="1"/>
          </p:cNvSpPr>
          <p:nvPr>
            <p:ph type="sldNum" sz="quarter" idx="5"/>
          </p:nvPr>
        </p:nvSpPr>
        <p:spPr/>
        <p:txBody>
          <a:bodyPr/>
          <a:lstStyle/>
          <a:p>
            <a:fld id="{95A566FD-ECC2-4399-BA76-23D5D6DD8792}" type="slidenum">
              <a:rPr lang="en-US" smtClean="0"/>
              <a:t>42</a:t>
            </a:fld>
            <a:endParaRPr lang="en-US"/>
          </a:p>
        </p:txBody>
      </p:sp>
    </p:spTree>
    <p:extLst>
      <p:ext uri="{BB962C8B-B14F-4D97-AF65-F5344CB8AC3E}">
        <p14:creationId xmlns:p14="http://schemas.microsoft.com/office/powerpoint/2010/main" val="57647862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4.3) Kod Bitcoina se čeka od 10 do 60 minuta kako bi transakcija prošla.</a:t>
            </a:r>
          </a:p>
        </p:txBody>
      </p:sp>
      <p:sp>
        <p:nvSpPr>
          <p:cNvPr id="4" name="Slide Number Placeholder 3"/>
          <p:cNvSpPr>
            <a:spLocks noGrp="1"/>
          </p:cNvSpPr>
          <p:nvPr>
            <p:ph type="sldNum" sz="quarter" idx="5"/>
          </p:nvPr>
        </p:nvSpPr>
        <p:spPr/>
        <p:txBody>
          <a:bodyPr/>
          <a:lstStyle/>
          <a:p>
            <a:fld id="{95A566FD-ECC2-4399-BA76-23D5D6DD8792}" type="slidenum">
              <a:rPr lang="en-US" smtClean="0"/>
              <a:t>43</a:t>
            </a:fld>
            <a:endParaRPr lang="en-US"/>
          </a:p>
        </p:txBody>
      </p:sp>
    </p:spTree>
    <p:extLst>
      <p:ext uri="{BB962C8B-B14F-4D97-AF65-F5344CB8AC3E}">
        <p14:creationId xmlns:p14="http://schemas.microsoft.com/office/powerpoint/2010/main" val="34907661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44</a:t>
            </a:fld>
            <a:endParaRPr lang="en-US"/>
          </a:p>
        </p:txBody>
      </p:sp>
    </p:spTree>
    <p:extLst>
      <p:ext uri="{BB962C8B-B14F-4D97-AF65-F5344CB8AC3E}">
        <p14:creationId xmlns:p14="http://schemas.microsoft.com/office/powerpoint/2010/main" val="12735765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45</a:t>
            </a:fld>
            <a:endParaRPr lang="en-US"/>
          </a:p>
        </p:txBody>
      </p:sp>
    </p:spTree>
    <p:extLst>
      <p:ext uri="{BB962C8B-B14F-4D97-AF65-F5344CB8AC3E}">
        <p14:creationId xmlns:p14="http://schemas.microsoft.com/office/powerpoint/2010/main" val="319829924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U mojoj pojednostavljenoj implementaciji sam implementirao tri čvora, zeleni čvorovi veruju drugim zelenim čvorovima, a crvenim čvorovima ne veruje niko</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Važe ista pravila kao i do sada, osim što sada iako napadač uspe da izmeni lanac (što je skoro pa nemoguće) on mora da ima pristup i drugim čvorovi</a:t>
            </a:r>
            <a:r>
              <a:rPr lang="en-US" dirty="0"/>
              <a:t>m</a:t>
            </a:r>
            <a:r>
              <a:rPr lang="sr-Latn-RS" dirty="0"/>
              <a:t>a kako bi i kod njih mogao da napravi iste izmene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t>
            </a:r>
          </a:p>
        </p:txBody>
      </p:sp>
      <p:sp>
        <p:nvSpPr>
          <p:cNvPr id="4" name="Slide Number Placeholder 3"/>
          <p:cNvSpPr>
            <a:spLocks noGrp="1"/>
          </p:cNvSpPr>
          <p:nvPr>
            <p:ph type="sldNum" sz="quarter" idx="5"/>
          </p:nvPr>
        </p:nvSpPr>
        <p:spPr/>
        <p:txBody>
          <a:bodyPr/>
          <a:lstStyle/>
          <a:p>
            <a:fld id="{95A566FD-ECC2-4399-BA76-23D5D6DD8792}" type="slidenum">
              <a:rPr lang="en-US" smtClean="0"/>
              <a:t>46</a:t>
            </a:fld>
            <a:endParaRPr lang="en-US"/>
          </a:p>
        </p:txBody>
      </p:sp>
    </p:spTree>
    <p:extLst>
      <p:ext uri="{BB962C8B-B14F-4D97-AF65-F5344CB8AC3E}">
        <p14:creationId xmlns:p14="http://schemas.microsoft.com/office/powerpoint/2010/main" val="50055715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6) Primer kada je Ethereum prešao sa Proof of Work na Proof of Stake</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7) Primera radi nova kriptovaluta zasnovana na Bitcoin-u sa minimalnim izmenama sistema</a:t>
            </a:r>
          </a:p>
        </p:txBody>
      </p:sp>
      <p:sp>
        <p:nvSpPr>
          <p:cNvPr id="4" name="Slide Number Placeholder 3"/>
          <p:cNvSpPr>
            <a:spLocks noGrp="1"/>
          </p:cNvSpPr>
          <p:nvPr>
            <p:ph type="sldNum" sz="quarter" idx="5"/>
          </p:nvPr>
        </p:nvSpPr>
        <p:spPr/>
        <p:txBody>
          <a:bodyPr/>
          <a:lstStyle/>
          <a:p>
            <a:fld id="{95A566FD-ECC2-4399-BA76-23D5D6DD8792}" type="slidenum">
              <a:rPr lang="en-US" smtClean="0"/>
              <a:t>47</a:t>
            </a:fld>
            <a:endParaRPr lang="en-US"/>
          </a:p>
        </p:txBody>
      </p:sp>
    </p:spTree>
    <p:extLst>
      <p:ext uri="{BB962C8B-B14F-4D97-AF65-F5344CB8AC3E}">
        <p14:creationId xmlns:p14="http://schemas.microsoft.com/office/powerpoint/2010/main" val="140636702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Kratka mrežna animacija koja daje malo bolju sliku kako komuniciraju čvorovi.</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Sa leve strane je skica globalne mreže, imamo gradove koji su na skroz različitim krajevima sveta, a sa desne strane je lista nepotvrđenih transakcija koje trenutno vidi čvor u Beogradu, kao i timer koji odbrojava očekivano prosečno vreme za rudarenje novog bloka unutar mreže koje iznosi 5 sekundi.</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48</a:t>
            </a:fld>
            <a:endParaRPr lang="en-US"/>
          </a:p>
        </p:txBody>
      </p:sp>
    </p:spTree>
    <p:extLst>
      <p:ext uri="{BB962C8B-B14F-4D97-AF65-F5344CB8AC3E}">
        <p14:creationId xmlns:p14="http://schemas.microsoft.com/office/powerpoint/2010/main" val="255764231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a mi smo videli samo jedan primer kako on može da izgleda za neku izmišljenu kriptovalutu</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ali to što oni prenose su u glavnom prototipne implementacije ili su i dalje u fazi razvoja</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n</a:t>
            </a:r>
            <a:r>
              <a:rPr lang="en-US" dirty="0" err="1"/>
              <a:t>aravno</a:t>
            </a:r>
            <a:r>
              <a:rPr lang="en-US" dirty="0"/>
              <a:t> </a:t>
            </a:r>
            <a:r>
              <a:rPr lang="en-US" dirty="0" err="1"/>
              <a:t>postoji</a:t>
            </a:r>
            <a:r>
              <a:rPr lang="en-US" dirty="0"/>
              <a:t> </a:t>
            </a:r>
            <a:r>
              <a:rPr lang="en-US" dirty="0" err="1"/>
              <a:t>i</a:t>
            </a:r>
            <a:r>
              <a:rPr lang="en-US" dirty="0"/>
              <a:t> </a:t>
            </a:r>
            <a:r>
              <a:rPr lang="en-US" dirty="0" err="1"/>
              <a:t>puno</a:t>
            </a:r>
            <a:r>
              <a:rPr lang="en-US" dirty="0"/>
              <a:t> </a:t>
            </a:r>
            <a:r>
              <a:rPr lang="en-US" dirty="0" err="1"/>
              <a:t>uspe</a:t>
            </a:r>
            <a:r>
              <a:rPr lang="sr-Latn-RS" dirty="0"/>
              <a:t>šnih implementacija, pogotovo u sferi bankarstva, čak i nevezano za kriptovalute. Zanimljive prave primene su u reviziji, dokazivanju autorskih prava ili registrovanju patenata, lancima nabavke. Naravno ništa od ovoga nije i dalje postalo dovoljno popularno, ali postoje nove kompanije koje uspešno primenjuju blockchain u ovim sektorima</a:t>
            </a: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u</a:t>
            </a:r>
            <a:r>
              <a:rPr lang="en-US" dirty="0" err="1"/>
              <a:t>glavnom</a:t>
            </a:r>
            <a:r>
              <a:rPr lang="en-US" dirty="0"/>
              <a:t> </a:t>
            </a:r>
            <a:r>
              <a:rPr lang="en-US" dirty="0" err="1"/>
              <a:t>zahvalju</a:t>
            </a:r>
            <a:r>
              <a:rPr lang="sr-Latn-RS" dirty="0"/>
              <a:t>jući nečemu što se zove smart contracts, odnosno pametni ugovori. To su bukvalno delovi koda koji se čuvaju u blockchain strukturi koji se pokreću kada se neki unapred definisani uslovi zadovolje.</a:t>
            </a: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U </a:t>
            </a:r>
            <a:r>
              <a:rPr lang="en-US" dirty="0" err="1"/>
              <a:t>su</a:t>
            </a:r>
            <a:r>
              <a:rPr lang="sr-Latn-RS" dirty="0"/>
              <a:t>štini ukoliko biznisu trebaju trajno nepromenljivi podaci, a da im pritom nije previše stalo do brzine i ne smeta im manjak centralizovanosti sistema treba koristiti blockchain. Tako da ako razmislimo blockchain zapravo ima veoma limitiranu upotrebu. I plus on skoro nikada ne može da bude jedini način na koji se čuvaju podaci zbog toga što je spor za pretraživanje, skoro uvek će nam trebati dodatne strukture podataka poput relacionih ili nerelacionih baza podataka, a blockchain je tu sa strane kao potvrda da podaci nisu menjani.</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I na kraju treba naglasiti da je veoma bitna programerski sigurna implementacija blockchaina, jer je činjenica da su podaci matematički nepromenljivi najveća prednost ove strukture podataka, tj. čitavog sistema izgrađenog oko nje. Ako programerska implementacija ne može ovo da zagarantuje, tj. postoje rupe u njoj onda ceo sistem pada u vodu</a:t>
            </a:r>
          </a:p>
        </p:txBody>
      </p:sp>
      <p:sp>
        <p:nvSpPr>
          <p:cNvPr id="4" name="Slide Number Placeholder 3"/>
          <p:cNvSpPr>
            <a:spLocks noGrp="1"/>
          </p:cNvSpPr>
          <p:nvPr>
            <p:ph type="sldNum" sz="quarter" idx="5"/>
          </p:nvPr>
        </p:nvSpPr>
        <p:spPr/>
        <p:txBody>
          <a:bodyPr/>
          <a:lstStyle/>
          <a:p>
            <a:fld id="{95A566FD-ECC2-4399-BA76-23D5D6DD8792}" type="slidenum">
              <a:rPr lang="en-US" smtClean="0"/>
              <a:t>50</a:t>
            </a:fld>
            <a:endParaRPr lang="en-US"/>
          </a:p>
        </p:txBody>
      </p:sp>
    </p:spTree>
    <p:extLst>
      <p:ext uri="{BB962C8B-B14F-4D97-AF65-F5344CB8AC3E}">
        <p14:creationId xmlns:p14="http://schemas.microsoft.com/office/powerpoint/2010/main" val="274222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Ovu aplikaciju sam realizovao kao web aplikaciju, tako da sam koristio klasične web tehnologije poput HTML-a za strukturu, CSS-a za prezentaciju i JavaScripta za korisničku interakciju sa elementima web stranica.</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6</a:t>
            </a:fld>
            <a:endParaRPr lang="en-US"/>
          </a:p>
        </p:txBody>
      </p:sp>
    </p:spTree>
    <p:extLst>
      <p:ext uri="{BB962C8B-B14F-4D97-AF65-F5344CB8AC3E}">
        <p14:creationId xmlns:p14="http://schemas.microsoft.com/office/powerpoint/2010/main" val="221875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Naravno nisam koristio samo njih već </a:t>
            </a:r>
            <a:r>
              <a:rPr lang="en-US" dirty="0" err="1"/>
              <a:t>i</a:t>
            </a:r>
            <a:r>
              <a:rPr lang="en-US" dirty="0"/>
              <a:t> </a:t>
            </a:r>
            <a:r>
              <a:rPr lang="sr-Latn-RS" dirty="0"/>
              <a:t>njihove frameworke.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Pug, ranije poznat kao Jade, za HTML. Pruža čistiju sintaksu i dodatne mogućnosti, od kojih sam intenzivno koristio parent-child arhitekturu i liste za ubacivanje child stranica </a:t>
            </a:r>
            <a:r>
              <a:rPr lang="en-US" dirty="0" err="1"/>
              <a:t>sa</a:t>
            </a:r>
            <a:r>
              <a:rPr lang="en-US" dirty="0"/>
              <a:t> </a:t>
            </a:r>
            <a:r>
              <a:rPr lang="sr-Latn-RS" dirty="0"/>
              <a:t>grupisani</a:t>
            </a:r>
            <a:r>
              <a:rPr lang="en-US" dirty="0"/>
              <a:t>m</a:t>
            </a:r>
            <a:r>
              <a:rPr lang="sr-Latn-RS" dirty="0"/>
              <a:t> elemenat</a:t>
            </a:r>
            <a:r>
              <a:rPr lang="en-US" dirty="0" err="1"/>
              <a:t>ima</a:t>
            </a:r>
            <a:r>
              <a:rPr lang="sr-Latn-RS" dirty="0"/>
              <a:t> </a:t>
            </a:r>
            <a:r>
              <a:rPr lang="en-US" dirty="0"/>
              <a:t>u </a:t>
            </a:r>
            <a:r>
              <a:rPr lang="sr-Latn-RS" dirty="0"/>
              <a:t>parent stranice.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Bootstrap za CSS koji sadrži gomilu već gotovih stilova.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Node za podizanje web servera u JavaScriptu i jQuery za lakše upravljanje HTML tagovima.</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7</a:t>
            </a:fld>
            <a:endParaRPr lang="en-US"/>
          </a:p>
        </p:txBody>
      </p:sp>
    </p:spTree>
    <p:extLst>
      <p:ext uri="{BB962C8B-B14F-4D97-AF65-F5344CB8AC3E}">
        <p14:creationId xmlns:p14="http://schemas.microsoft.com/office/powerpoint/2010/main" val="1498539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Ovako</a:t>
            </a:r>
            <a:r>
              <a:rPr lang="en-US" dirty="0"/>
              <a:t> </a:t>
            </a:r>
            <a:r>
              <a:rPr lang="en-US" dirty="0" err="1"/>
              <a:t>izgleda</a:t>
            </a:r>
            <a:r>
              <a:rPr lang="en-US" dirty="0"/>
              <a:t> </a:t>
            </a:r>
            <a:r>
              <a:rPr lang="sr-Latn-RS" dirty="0"/>
              <a:t>dijagram sekvence sistema.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Najvažnije je videti da je back-end odgovoran samo za inicijalno pokretanje i zaustavljanje servera kao i za rutiranje stranica.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Dok se zapravo svi proračuni i validacije rade samo na front-endu zbog brzine i jer nema potrebe da se pamte bilo kakve informacije iz interakcije sa krajnjim korisnikom.</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8</a:t>
            </a:fld>
            <a:endParaRPr lang="en-US"/>
          </a:p>
        </p:txBody>
      </p:sp>
    </p:spTree>
    <p:extLst>
      <p:ext uri="{BB962C8B-B14F-4D97-AF65-F5344CB8AC3E}">
        <p14:creationId xmlns:p14="http://schemas.microsoft.com/office/powerpoint/2010/main" val="24275945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Dobra stvar je što joj se može pristupiti sa više uređaja istovremeno unutar iste mreže, što znači da bi mogla da se koristi u demonstrativne svrhe na primer na vežbama iz zaštite podataka.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Slike) Ovako izgleda aplikacija na monitoru i na mobilnom uređaju.</a:t>
            </a:r>
            <a:r>
              <a:rPr lang="en-US" dirty="0"/>
              <a:t> </a:t>
            </a:r>
            <a:r>
              <a:rPr lang="en-US" dirty="0" err="1"/>
              <a:t>Zahvaljujuci</a:t>
            </a:r>
            <a:r>
              <a:rPr lang="en-US" dirty="0"/>
              <a:t> </a:t>
            </a:r>
            <a:r>
              <a:rPr lang="en-US" dirty="0" err="1"/>
              <a:t>Bootstrapu</a:t>
            </a:r>
            <a:r>
              <a:rPr lang="en-US" dirty="0"/>
              <a:t> </a:t>
            </a:r>
            <a:r>
              <a:rPr lang="en-US" dirty="0" err="1"/>
              <a:t>stilovi</a:t>
            </a:r>
            <a:r>
              <a:rPr lang="en-US" dirty="0"/>
              <a:t> </a:t>
            </a:r>
            <a:r>
              <a:rPr lang="en-US" dirty="0" err="1"/>
              <a:t>su</a:t>
            </a:r>
            <a:r>
              <a:rPr lang="en-US" dirty="0"/>
              <a:t> </a:t>
            </a:r>
            <a:r>
              <a:rPr lang="en-US" dirty="0" err="1"/>
              <a:t>automatski</a:t>
            </a:r>
            <a:r>
              <a:rPr lang="en-US" dirty="0"/>
              <a:t> </a:t>
            </a:r>
            <a:r>
              <a:rPr lang="en-US" dirty="0" err="1"/>
              <a:t>prilagodljivi</a:t>
            </a:r>
            <a:r>
              <a:rPr lang="en-US" dirty="0"/>
              <a:t> </a:t>
            </a:r>
            <a:r>
              <a:rPr lang="en-US" dirty="0" err="1"/>
              <a:t>razlicitim</a:t>
            </a:r>
            <a:r>
              <a:rPr lang="en-US" dirty="0"/>
              <a:t> </a:t>
            </a:r>
            <a:r>
              <a:rPr lang="en-US" dirty="0" err="1"/>
              <a:t>velicinama</a:t>
            </a:r>
            <a:r>
              <a:rPr lang="en-US" dirty="0"/>
              <a:t> </a:t>
            </a:r>
            <a:r>
              <a:rPr lang="en-US" dirty="0" err="1"/>
              <a:t>ekrana</a:t>
            </a:r>
            <a:r>
              <a:rPr lang="en-US" dirty="0"/>
              <a:t>.</a:t>
            </a:r>
          </a:p>
        </p:txBody>
      </p:sp>
      <p:sp>
        <p:nvSpPr>
          <p:cNvPr id="4" name="Slide Number Placeholder 3"/>
          <p:cNvSpPr>
            <a:spLocks noGrp="1"/>
          </p:cNvSpPr>
          <p:nvPr>
            <p:ph type="sldNum" sz="quarter" idx="5"/>
          </p:nvPr>
        </p:nvSpPr>
        <p:spPr/>
        <p:txBody>
          <a:bodyPr/>
          <a:lstStyle/>
          <a:p>
            <a:fld id="{95A566FD-ECC2-4399-BA76-23D5D6DD8792}" type="slidenum">
              <a:rPr lang="en-US" smtClean="0"/>
              <a:t>9</a:t>
            </a:fld>
            <a:endParaRPr lang="en-US"/>
          </a:p>
        </p:txBody>
      </p:sp>
    </p:spTree>
    <p:extLst>
      <p:ext uri="{BB962C8B-B14F-4D97-AF65-F5344CB8AC3E}">
        <p14:creationId xmlns:p14="http://schemas.microsoft.com/office/powerpoint/2010/main" val="802955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Sada </a:t>
            </a:r>
            <a:r>
              <a:rPr lang="en-US" dirty="0" err="1"/>
              <a:t>cemo</a:t>
            </a:r>
            <a:r>
              <a:rPr lang="en-US" dirty="0"/>
              <a:t> </a:t>
            </a:r>
            <a:r>
              <a:rPr lang="en-US" dirty="0" err="1"/>
              <a:t>krenuti</a:t>
            </a:r>
            <a:r>
              <a:rPr lang="en-US" dirty="0"/>
              <a:t> da </a:t>
            </a:r>
            <a:r>
              <a:rPr lang="en-US" dirty="0" err="1"/>
              <a:t>gradimo</a:t>
            </a:r>
            <a:r>
              <a:rPr lang="en-US" dirty="0"/>
              <a:t> blockchain od </a:t>
            </a:r>
            <a:r>
              <a:rPr lang="en-US" dirty="0" err="1"/>
              <a:t>nule</a:t>
            </a:r>
            <a:r>
              <a:rPr lang="en-US" dirty="0"/>
              <a:t> </a:t>
            </a:r>
            <a:r>
              <a:rPr lang="en-US" dirty="0" err="1"/>
              <a:t>prolaskom</a:t>
            </a:r>
            <a:r>
              <a:rPr lang="en-US" dirty="0"/>
              <a:t> </a:t>
            </a:r>
            <a:r>
              <a:rPr lang="en-US" dirty="0" err="1"/>
              <a:t>kroz</a:t>
            </a:r>
            <a:r>
              <a:rPr lang="en-US" dirty="0"/>
              <a:t> </a:t>
            </a:r>
            <a:r>
              <a:rPr lang="en-US" dirty="0" err="1"/>
              <a:t>aplikaciju</a:t>
            </a:r>
            <a:r>
              <a:rPr lang="en-US" dirty="0"/>
              <a:t>.</a:t>
            </a:r>
          </a:p>
        </p:txBody>
      </p:sp>
      <p:sp>
        <p:nvSpPr>
          <p:cNvPr id="4" name="Slide Number Placeholder 3"/>
          <p:cNvSpPr>
            <a:spLocks noGrp="1"/>
          </p:cNvSpPr>
          <p:nvPr>
            <p:ph type="sldNum" sz="quarter" idx="5"/>
          </p:nvPr>
        </p:nvSpPr>
        <p:spPr/>
        <p:txBody>
          <a:bodyPr/>
          <a:lstStyle/>
          <a:p>
            <a:fld id="{95A566FD-ECC2-4399-BA76-23D5D6DD8792}" type="slidenum">
              <a:rPr lang="en-US" smtClean="0"/>
              <a:t>10</a:t>
            </a:fld>
            <a:endParaRPr lang="en-US"/>
          </a:p>
        </p:txBody>
      </p:sp>
    </p:spTree>
    <p:extLst>
      <p:ext uri="{BB962C8B-B14F-4D97-AF65-F5344CB8AC3E}">
        <p14:creationId xmlns:p14="http://schemas.microsoft.com/office/powerpoint/2010/main" val="3025696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884633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110639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102984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49986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2D72D5-DE4A-455C-B0A4-678FDB8D627C}" type="datetimeFigureOut">
              <a:rPr lang="en-US" smtClean="0"/>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2868990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2D72D5-DE4A-455C-B0A4-678FDB8D627C}" type="datetimeFigureOut">
              <a:rPr lang="en-US" smtClean="0"/>
              <a:t>5/13/2023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016150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2D72D5-DE4A-455C-B0A4-678FDB8D627C}" type="datetimeFigureOut">
              <a:rPr lang="en-US" smtClean="0"/>
              <a:t>5/13/2023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988341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2D72D5-DE4A-455C-B0A4-678FDB8D627C}" type="datetimeFigureOut">
              <a:rPr lang="en-US" smtClean="0"/>
              <a:t>5/13/2023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857581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2D72D5-DE4A-455C-B0A4-678FDB8D627C}" type="datetimeFigureOut">
              <a:rPr lang="en-US" smtClean="0"/>
              <a:t>5/13/2023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727196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2D72D5-DE4A-455C-B0A4-678FDB8D627C}" type="datetimeFigureOut">
              <a:rPr lang="en-US" smtClean="0"/>
              <a:t>5/13/2023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43121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2D72D5-DE4A-455C-B0A4-678FDB8D627C}" type="datetimeFigureOut">
              <a:rPr lang="en-US" smtClean="0"/>
              <a:t>5/13/2023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927041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2D72D5-DE4A-455C-B0A4-678FDB8D627C}" type="datetimeFigureOut">
              <a:rPr lang="en-US" smtClean="0"/>
              <a:t>5/13/2023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FD8801-81DB-44E0-8746-C92350B1421E}" type="slidenum">
              <a:rPr lang="en-US" smtClean="0"/>
              <a:t>‹#›</a:t>
            </a:fld>
            <a:endParaRPr lang="en-US"/>
          </a:p>
        </p:txBody>
      </p:sp>
    </p:spTree>
    <p:extLst>
      <p:ext uri="{BB962C8B-B14F-4D97-AF65-F5344CB8AC3E}">
        <p14:creationId xmlns:p14="http://schemas.microsoft.com/office/powerpoint/2010/main" val="375143639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90.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90.png"/></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190.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60.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29.gif"/><Relationship Id="rId5" Type="http://schemas.openxmlformats.org/officeDocument/2006/relationships/image" Target="../media/image280.png"/><Relationship Id="rId4" Type="http://schemas.openxmlformats.org/officeDocument/2006/relationships/image" Target="../media/image270.png"/></Relationships>
</file>

<file path=ppt/slides/_rels/slide33.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36.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4.gif"/><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6.gif"/><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40.gif"/><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1.png"/><Relationship Id="rId4"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42.gif"/><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1122362"/>
            <a:ext cx="9144000" cy="2900518"/>
          </a:xfrm>
        </p:spPr>
        <p:txBody>
          <a:bodyPr>
            <a:normAutofit/>
          </a:bodyPr>
          <a:lstStyle/>
          <a:p>
            <a:r>
              <a:rPr lang="en-US" sz="4800" dirty="0">
                <a:solidFill>
                  <a:srgbClr val="FFFFFF"/>
                </a:solidFill>
              </a:rPr>
              <a:t>SISTEM ZA VIZUELNU REPREZENTACIJU </a:t>
            </a:r>
            <a:r>
              <a:rPr lang="en-US" sz="4800" b="1" dirty="0">
                <a:gradFill flip="none" rotWithShape="1">
                  <a:gsLst>
                    <a:gs pos="0">
                      <a:srgbClr val="01023B">
                        <a:lumMod val="100000"/>
                      </a:srgbClr>
                    </a:gs>
                    <a:gs pos="100000">
                      <a:srgbClr val="EA9A5C"/>
                    </a:gs>
                    <a:gs pos="50000">
                      <a:srgbClr val="A53F52"/>
                    </a:gs>
                  </a:gsLst>
                  <a:path path="circle">
                    <a:fillToRect t="100000" r="100000"/>
                  </a:path>
                  <a:tileRect l="-100000" b="-100000"/>
                </a:gradFill>
                <a:effectLst/>
              </a:rPr>
              <a:t>BLOCKCHAIN</a:t>
            </a:r>
            <a:r>
              <a:rPr lang="en-US" sz="4800" b="1" dirty="0">
                <a:solidFill>
                  <a:srgbClr val="FFFFFF"/>
                </a:solidFill>
              </a:rPr>
              <a:t> </a:t>
            </a:r>
            <a:r>
              <a:rPr lang="en-US" sz="4800" dirty="0">
                <a:solidFill>
                  <a:srgbClr val="FFFFFF"/>
                </a:solidFill>
              </a:rPr>
              <a:t>TEHNOLOGIJE</a:t>
            </a:r>
          </a:p>
        </p:txBody>
      </p:sp>
      <p:sp>
        <p:nvSpPr>
          <p:cNvPr id="3" name="Subtitle 2">
            <a:extLst>
              <a:ext uri="{FF2B5EF4-FFF2-40B4-BE49-F238E27FC236}">
                <a16:creationId xmlns:a16="http://schemas.microsoft.com/office/drawing/2014/main" id="{D13EF4EE-3D3A-EFFF-5227-74DAAC44CD47}"/>
              </a:ext>
            </a:extLst>
          </p:cNvPr>
          <p:cNvSpPr>
            <a:spLocks noGrp="1"/>
          </p:cNvSpPr>
          <p:nvPr>
            <p:ph type="subTitle" idx="1"/>
          </p:nvPr>
        </p:nvSpPr>
        <p:spPr>
          <a:xfrm>
            <a:off x="1524000" y="4768554"/>
            <a:ext cx="9144000" cy="461473"/>
          </a:xfrm>
        </p:spPr>
        <p:txBody>
          <a:bodyPr anchor="ctr">
            <a:normAutofit/>
          </a:bodyPr>
          <a:lstStyle/>
          <a:p>
            <a:r>
              <a:rPr lang="en-US" dirty="0">
                <a:solidFill>
                  <a:srgbClr val="FFFFFF"/>
                </a:solidFill>
                <a:latin typeface="+mj-lt"/>
              </a:rPr>
              <a:t>KANDIDAT: D</a:t>
            </a:r>
            <a:r>
              <a:rPr lang="sr-Latn-RS" dirty="0">
                <a:solidFill>
                  <a:srgbClr val="FFFFFF"/>
                </a:solidFill>
                <a:latin typeface="+mj-lt"/>
              </a:rPr>
              <a:t>IMITRIJE KNEŽEVIĆ 244</a:t>
            </a:r>
            <a:r>
              <a:rPr lang="en-US" dirty="0">
                <a:solidFill>
                  <a:srgbClr val="FFFFFF"/>
                </a:solidFill>
                <a:latin typeface="+mj-lt"/>
              </a:rPr>
              <a:t>/</a:t>
            </a:r>
            <a:r>
              <a:rPr lang="sr-Latn-RS" dirty="0">
                <a:solidFill>
                  <a:srgbClr val="FFFFFF"/>
                </a:solidFill>
                <a:latin typeface="+mj-lt"/>
              </a:rPr>
              <a:t>2017</a:t>
            </a:r>
          </a:p>
        </p:txBody>
      </p:sp>
      <p:sp>
        <p:nvSpPr>
          <p:cNvPr id="6" name="Subtitle 2">
            <a:extLst>
              <a:ext uri="{FF2B5EF4-FFF2-40B4-BE49-F238E27FC236}">
                <a16:creationId xmlns:a16="http://schemas.microsoft.com/office/drawing/2014/main" id="{454446BD-A633-68E8-96FD-462FED684C3C}"/>
              </a:ext>
            </a:extLst>
          </p:cNvPr>
          <p:cNvSpPr txBox="1">
            <a:spLocks/>
          </p:cNvSpPr>
          <p:nvPr/>
        </p:nvSpPr>
        <p:spPr>
          <a:xfrm>
            <a:off x="1524000" y="5145242"/>
            <a:ext cx="9144000" cy="46147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sr-Latn-RS" dirty="0">
                <a:solidFill>
                  <a:srgbClr val="FFFFFF"/>
                </a:solidFill>
                <a:latin typeface="+mj-lt"/>
              </a:rPr>
              <a:t>MENTOR</a:t>
            </a:r>
            <a:r>
              <a:rPr lang="en-US" dirty="0">
                <a:solidFill>
                  <a:srgbClr val="FFFFFF"/>
                </a:solidFill>
                <a:latin typeface="+mj-lt"/>
              </a:rPr>
              <a:t>: </a:t>
            </a:r>
            <a:r>
              <a:rPr lang="sr-Latn-RS" dirty="0">
                <a:solidFill>
                  <a:srgbClr val="FFFFFF"/>
                </a:solidFill>
                <a:latin typeface="+mj-lt"/>
              </a:rPr>
              <a:t>PROF DR ŽARKO STANISAVLJEVIĆ</a:t>
            </a:r>
          </a:p>
        </p:txBody>
      </p:sp>
      <p:sp>
        <p:nvSpPr>
          <p:cNvPr id="8" name="Text Placeholder 2">
            <a:extLst>
              <a:ext uri="{FF2B5EF4-FFF2-40B4-BE49-F238E27FC236}">
                <a16:creationId xmlns:a16="http://schemas.microsoft.com/office/drawing/2014/main" id="{63355B0B-803B-32E7-CAFF-00C6FAA45997}"/>
              </a:ext>
            </a:extLst>
          </p:cNvPr>
          <p:cNvSpPr txBox="1">
            <a:spLocks/>
          </p:cNvSpPr>
          <p:nvPr/>
        </p:nvSpPr>
        <p:spPr>
          <a:xfrm>
            <a:off x="3512343" y="5922140"/>
            <a:ext cx="5167313" cy="51879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800" dirty="0"/>
              <a:t>17.5.2023.</a:t>
            </a:r>
          </a:p>
        </p:txBody>
      </p:sp>
      <p:pic>
        <p:nvPicPr>
          <p:cNvPr id="7" name="Picture 6" descr="A picture containing emblem, symbol, badge, crest&#10;&#10;Description automatically generated">
            <a:extLst>
              <a:ext uri="{FF2B5EF4-FFF2-40B4-BE49-F238E27FC236}">
                <a16:creationId xmlns:a16="http://schemas.microsoft.com/office/drawing/2014/main" id="{2883A328-771C-F63C-4B68-2196A9F514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1593" y="388305"/>
            <a:ext cx="495324" cy="578950"/>
          </a:xfrm>
          <a:prstGeom prst="rect">
            <a:avLst/>
          </a:prstGeom>
        </p:spPr>
      </p:pic>
      <p:sp>
        <p:nvSpPr>
          <p:cNvPr id="9" name="Subtitle 2">
            <a:extLst>
              <a:ext uri="{FF2B5EF4-FFF2-40B4-BE49-F238E27FC236}">
                <a16:creationId xmlns:a16="http://schemas.microsoft.com/office/drawing/2014/main" id="{87F5A56A-DC8C-7A23-B7A1-8F4E5FAE3567}"/>
              </a:ext>
            </a:extLst>
          </p:cNvPr>
          <p:cNvSpPr txBox="1">
            <a:spLocks/>
          </p:cNvSpPr>
          <p:nvPr/>
        </p:nvSpPr>
        <p:spPr>
          <a:xfrm>
            <a:off x="1523999" y="295949"/>
            <a:ext cx="9144000" cy="818698"/>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sr-Latn-RS" dirty="0">
                <a:solidFill>
                  <a:srgbClr val="FFFFFF"/>
                </a:solidFill>
                <a:latin typeface="+mj-lt"/>
              </a:rPr>
              <a:t>UNIVERZITET U BEOGRADU</a:t>
            </a:r>
          </a:p>
          <a:p>
            <a:r>
              <a:rPr lang="sr-Latn-RS" dirty="0">
                <a:solidFill>
                  <a:srgbClr val="FFFFFF"/>
                </a:solidFill>
                <a:latin typeface="+mj-lt"/>
              </a:rPr>
              <a:t>ELEKTROTEHNIČKI FAKULTET</a:t>
            </a:r>
          </a:p>
        </p:txBody>
      </p:sp>
    </p:spTree>
    <p:extLst>
      <p:ext uri="{BB962C8B-B14F-4D97-AF65-F5344CB8AC3E}">
        <p14:creationId xmlns:p14="http://schemas.microsoft.com/office/powerpoint/2010/main" val="257798868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sr-Latn-RS" sz="4800" dirty="0">
                <a:solidFill>
                  <a:srgbClr val="FFFFFF"/>
                </a:solidFill>
              </a:rPr>
              <a:t>GRAĐENJE </a:t>
            </a:r>
            <a:r>
              <a:rPr lang="en-US" sz="4800" b="1" dirty="0">
                <a:gradFill flip="none" rotWithShape="1">
                  <a:gsLst>
                    <a:gs pos="0">
                      <a:srgbClr val="01023B">
                        <a:lumMod val="100000"/>
                      </a:srgbClr>
                    </a:gs>
                    <a:gs pos="100000">
                      <a:srgbClr val="EA9A5C"/>
                    </a:gs>
                    <a:gs pos="50000">
                      <a:srgbClr val="A53F52"/>
                    </a:gs>
                  </a:gsLst>
                  <a:path path="circle">
                    <a:fillToRect r="100000" b="100000"/>
                  </a:path>
                  <a:tileRect l="-100000" t="-100000"/>
                </a:gradFill>
                <a:effectLst/>
              </a:rPr>
              <a:t>BLOCKCHAIN</a:t>
            </a:r>
            <a:r>
              <a:rPr lang="sr-Latn-RS" sz="4800" b="1" dirty="0">
                <a:gradFill flip="none" rotWithShape="1">
                  <a:gsLst>
                    <a:gs pos="0">
                      <a:srgbClr val="01023B">
                        <a:lumMod val="100000"/>
                      </a:srgbClr>
                    </a:gs>
                    <a:gs pos="100000">
                      <a:srgbClr val="EA9A5C"/>
                    </a:gs>
                    <a:gs pos="50000">
                      <a:srgbClr val="A53F52"/>
                    </a:gs>
                  </a:gsLst>
                  <a:path path="circle">
                    <a:fillToRect r="100000" b="100000"/>
                  </a:path>
                  <a:tileRect l="-100000" t="-100000"/>
                </a:gradFill>
                <a:effectLst/>
              </a:rPr>
              <a:t>A</a:t>
            </a:r>
            <a:endParaRPr lang="en-US" sz="4800" dirty="0"/>
          </a:p>
        </p:txBody>
      </p:sp>
    </p:spTree>
    <p:extLst>
      <p:ext uri="{BB962C8B-B14F-4D97-AF65-F5344CB8AC3E}">
        <p14:creationId xmlns:p14="http://schemas.microsoft.com/office/powerpoint/2010/main" val="351084865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KRIPTOGRAFSKE HEŠ FUNKCIJE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5698657" cy="2554545"/>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Heš funkcija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funkcija koja mapira podatke u izlaz fiksne dužine,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sa</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što uniformnijom raspodelom izlaznih vrednosti</a:t>
            </a:r>
          </a:p>
          <a:p>
            <a:pPr>
              <a:spcAft>
                <a:spcPts val="1200"/>
              </a:spcAft>
            </a:pPr>
            <a:r>
              <a:rPr lang="sr-Latn-RS" sz="2000" dirty="0">
                <a:solidFill>
                  <a:sysClr val="windowText" lastClr="000000"/>
                </a:solidFill>
                <a:latin typeface="Calibri" panose="020F0502020204030204"/>
              </a:rPr>
              <a:t>Isti ulaz u funkciju uvek daje isti izlaz koji se naziva heš vrednost</a:t>
            </a:r>
            <a:endParaRPr lang="en-U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Često se koriste za brzo pronalaženje podataka u računarstvu</a:t>
            </a:r>
          </a:p>
        </p:txBody>
      </p:sp>
      <p:sp>
        <p:nvSpPr>
          <p:cNvPr id="5" name="TextBox 4">
            <a:extLst>
              <a:ext uri="{FF2B5EF4-FFF2-40B4-BE49-F238E27FC236}">
                <a16:creationId xmlns:a16="http://schemas.microsoft.com/office/drawing/2014/main" id="{846D82B7-DE10-3B8A-F950-1B0790366B17}"/>
              </a:ext>
            </a:extLst>
          </p:cNvPr>
          <p:cNvSpPr txBox="1"/>
          <p:nvPr/>
        </p:nvSpPr>
        <p:spPr>
          <a:xfrm>
            <a:off x="6528390" y="1233449"/>
            <a:ext cx="5517510" cy="2246769"/>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Kriptografske heš funkcije</a:t>
            </a:r>
            <a:r>
              <a:rPr lang="sr-Latn-RS" sz="2000" dirty="0">
                <a:solidFill>
                  <a:sysClr val="windowText" lastClr="000000"/>
                </a:solidFill>
                <a:latin typeface="Calibri" panose="020F0502020204030204"/>
              </a:rPr>
              <a:t> </a:t>
            </a:r>
            <a:r>
              <a:rPr lang="sr-Latn-RS" sz="2000" dirty="0">
                <a:solidFill>
                  <a:srgbClr val="A53F52"/>
                </a:solidFill>
                <a:latin typeface="Calibri" panose="020F0502020204030204"/>
              </a:rPr>
              <a:t>(CHF)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heš funkcije za koje se ne može izračunati ulaz na osnovu dobijenog izlaza</a:t>
            </a:r>
            <a:endParaRPr lang="en-US" sz="2000" dirty="0">
              <a:solidFill>
                <a:sysClr val="windowText" lastClr="000000"/>
              </a:solidFill>
              <a:latin typeface="Calibri" panose="020F0502020204030204"/>
            </a:endParaRPr>
          </a:p>
          <a:p>
            <a:r>
              <a:rPr lang="en-US" sz="2000" dirty="0">
                <a:solidFill>
                  <a:sysClr val="windowText" lastClr="000000"/>
                </a:solidFill>
                <a:latin typeface="Calibri" panose="020F0502020204030204"/>
              </a:rPr>
              <a:t>Primer: </a:t>
            </a:r>
            <a:r>
              <a:rPr lang="en-US" sz="2000" dirty="0" err="1">
                <a:solidFill>
                  <a:sysClr val="windowText" lastClr="000000"/>
                </a:solidFill>
                <a:latin typeface="Calibri" panose="020F0502020204030204"/>
              </a:rPr>
              <a:t>ostatak</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deljenju</a:t>
            </a:r>
            <a:r>
              <a:rPr lang="en-US" sz="2000" dirty="0">
                <a:solidFill>
                  <a:sysClr val="windowText" lastClr="000000"/>
                </a:solidFill>
                <a:latin typeface="Calibri" panose="020F0502020204030204"/>
              </a:rPr>
              <a:t> H(x)=x%7</a:t>
            </a:r>
          </a:p>
          <a:p>
            <a:pPr>
              <a:spcAft>
                <a:spcPts val="1200"/>
              </a:spcAft>
            </a:pPr>
            <a:r>
              <a:rPr lang="en-US" sz="2000" dirty="0" err="1">
                <a:solidFill>
                  <a:sysClr val="windowText" lastClr="000000"/>
                </a:solidFill>
                <a:latin typeface="Calibri" panose="020F0502020204030204"/>
              </a:rPr>
              <a:t>Ako</a:t>
            </a:r>
            <a:r>
              <a:rPr lang="en-US" sz="2000" dirty="0">
                <a:solidFill>
                  <a:sysClr val="windowText" lastClr="000000"/>
                </a:solidFill>
                <a:latin typeface="Calibri" panose="020F0502020204030204"/>
              </a:rPr>
              <a:t> je H(x)=6, </a:t>
            </a:r>
            <a:r>
              <a:rPr lang="en-US" sz="2000" dirty="0" err="1">
                <a:solidFill>
                  <a:sysClr val="windowText" lastClr="000000"/>
                </a:solidFill>
                <a:latin typeface="Calibri" panose="020F0502020204030204"/>
              </a:rPr>
              <a:t>onda</a:t>
            </a:r>
            <a:r>
              <a:rPr lang="en-US" sz="2000" dirty="0">
                <a:solidFill>
                  <a:sysClr val="windowText" lastClr="000000"/>
                </a:solidFill>
                <a:latin typeface="Calibri" panose="020F0502020204030204"/>
              </a:rPr>
              <a:t> x=6,13,20,27,…</a:t>
            </a:r>
          </a:p>
          <a:p>
            <a:pPr>
              <a:spcAft>
                <a:spcPts val="1200"/>
              </a:spcAft>
            </a:pPr>
            <a:r>
              <a:rPr lang="sr-Latn-RS" sz="2000" dirty="0">
                <a:solidFill>
                  <a:sysClr val="windowText" lastClr="000000"/>
                </a:solidFill>
                <a:latin typeface="Calibri" panose="020F0502020204030204"/>
              </a:rPr>
              <a:t>Veoma široka primena u kriptografiji</a:t>
            </a:r>
            <a:endParaRPr lang="en-US" dirty="0"/>
          </a:p>
        </p:txBody>
      </p:sp>
      <p:pic>
        <p:nvPicPr>
          <p:cNvPr id="6" name="Picture 5">
            <a:extLst>
              <a:ext uri="{FF2B5EF4-FFF2-40B4-BE49-F238E27FC236}">
                <a16:creationId xmlns:a16="http://schemas.microsoft.com/office/drawing/2014/main" id="{64E21D6A-CA63-A076-F081-6BE3C7DCD6B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8993" y="3725041"/>
            <a:ext cx="12074012" cy="2892732"/>
          </a:xfrm>
          <a:prstGeom prst="rect">
            <a:avLst/>
          </a:prstGeom>
        </p:spPr>
      </p:pic>
    </p:spTree>
    <p:extLst>
      <p:ext uri="{BB962C8B-B14F-4D97-AF65-F5344CB8AC3E}">
        <p14:creationId xmlns:p14="http://schemas.microsoft.com/office/powerpoint/2010/main" val="102659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lang="en-US" sz="3200" dirty="0">
                <a:solidFill>
                  <a:sysClr val="windowText" lastClr="000000"/>
                </a:solidFill>
                <a:latin typeface="+mj-lt"/>
              </a:rPr>
              <a:t>BLOK</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334081" cy="2785378"/>
          </a:xfrm>
          <a:prstGeom prst="rect">
            <a:avLst/>
          </a:prstGeom>
          <a:noFill/>
        </p:spPr>
        <p:txBody>
          <a:bodyPr wrap="square" rtlCol="0">
            <a:spAutoFit/>
          </a:bodyPr>
          <a:lstStyle/>
          <a:p>
            <a:pPr>
              <a:spcAft>
                <a:spcPts val="1200"/>
              </a:spcAft>
            </a:pPr>
            <a:r>
              <a:rPr lang="en-US" sz="2000" dirty="0">
                <a:solidFill>
                  <a:srgbClr val="A53F52"/>
                </a:solidFill>
                <a:latin typeface="Calibri" panose="020F0502020204030204"/>
              </a:rPr>
              <a:t>Data</a:t>
            </a:r>
            <a:r>
              <a:rPr lang="sr-Latn-RS" sz="2000" dirty="0">
                <a:solidFill>
                  <a:srgbClr val="A53F52"/>
                </a:solidFill>
                <a:latin typeface="Calibri" panose="020F0502020204030204"/>
              </a:rPr>
              <a:t> </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Proizvoljni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sadr</a:t>
            </a:r>
            <a:r>
              <a:rPr lang="sr-Latn-RS" sz="2000" dirty="0">
                <a:solidFill>
                  <a:sysClr val="windowText" lastClr="000000"/>
                </a:solidFill>
                <a:latin typeface="Calibri" panose="020F0502020204030204"/>
              </a:rPr>
              <a:t>žaj (deo ledgera)</a:t>
            </a:r>
          </a:p>
          <a:p>
            <a:pPr>
              <a:spcAft>
                <a:spcPts val="200"/>
              </a:spcAft>
            </a:pPr>
            <a:r>
              <a:rPr lang="sr-Latn-RS" sz="2000" dirty="0">
                <a:solidFill>
                  <a:srgbClr val="A53F52"/>
                </a:solidFill>
                <a:latin typeface="Calibri" panose="020F0502020204030204"/>
              </a:rPr>
              <a:t>Magic</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(Number) = </a:t>
            </a:r>
            <a:r>
              <a:rPr lang="en-US" sz="2000" dirty="0" err="1">
                <a:solidFill>
                  <a:sysClr val="windowText" lastClr="000000"/>
                </a:solidFill>
                <a:latin typeface="Calibri" panose="020F0502020204030204"/>
              </a:rPr>
              <a:t>Jedinstvena</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celobrojna </a:t>
            </a:r>
            <a:r>
              <a:rPr lang="en-US" sz="2000" dirty="0" err="1">
                <a:solidFill>
                  <a:sysClr val="windowText" lastClr="000000"/>
                </a:solidFill>
                <a:latin typeface="Calibri" panose="020F0502020204030204"/>
              </a:rPr>
              <a:t>oznaka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lanca</a:t>
            </a:r>
            <a:endParaRPr lang="en-US" sz="2000"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Bitcoinov</a:t>
            </a:r>
            <a:r>
              <a:rPr lang="en-US" sz="2000" dirty="0">
                <a:solidFill>
                  <a:sysClr val="windowText" lastClr="000000"/>
                </a:solidFill>
                <a:latin typeface="Calibri" panose="020F0502020204030204"/>
              </a:rPr>
              <a:t> Magic Number je </a:t>
            </a:r>
            <a:r>
              <a:rPr lang="en-US" sz="2000" dirty="0"/>
              <a:t>0xD9B4BEF9</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tj</a:t>
            </a:r>
            <a:r>
              <a:rPr lang="en-US" sz="2000" dirty="0">
                <a:solidFill>
                  <a:sysClr val="windowText" lastClr="000000"/>
                </a:solidFill>
                <a:latin typeface="Calibri" panose="020F0502020204030204"/>
              </a:rPr>
              <a:t>. </a:t>
            </a:r>
            <a:r>
              <a:rPr lang="en-US" sz="2000" dirty="0"/>
              <a:t>3652501241</a:t>
            </a:r>
            <a:r>
              <a:rPr lang="en-US" sz="2000" dirty="0">
                <a:solidFill>
                  <a:sysClr val="windowText" lastClr="000000"/>
                </a:solidFill>
                <a:latin typeface="Calibri" panose="020F0502020204030204"/>
              </a:rPr>
              <a:t> u </a:t>
            </a:r>
            <a:r>
              <a:rPr lang="en-US" sz="2000" dirty="0" err="1">
                <a:solidFill>
                  <a:sysClr val="windowText" lastClr="000000"/>
                </a:solidFill>
                <a:latin typeface="Calibri" panose="020F0502020204030204"/>
              </a:rPr>
              <a:t>decimalnom</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obliku</a:t>
            </a:r>
            <a:endParaRPr lang="en-US" sz="2000" dirty="0">
              <a:solidFill>
                <a:sysClr val="windowText" lastClr="000000"/>
              </a:solidFill>
              <a:latin typeface="Calibri" panose="020F0502020204030204"/>
            </a:endParaRPr>
          </a:p>
          <a:p>
            <a:pPr>
              <a:spcAft>
                <a:spcPts val="200"/>
              </a:spcAft>
            </a:pPr>
            <a:r>
              <a:rPr lang="en-US" sz="2000" dirty="0">
                <a:solidFill>
                  <a:srgbClr val="A53F52"/>
                </a:solidFill>
                <a:latin typeface="Calibri" panose="020F0502020204030204"/>
              </a:rPr>
              <a:t>Block</a:t>
            </a:r>
            <a:r>
              <a:rPr lang="en-US" sz="2000" dirty="0">
                <a:solidFill>
                  <a:sysClr val="windowText" lastClr="000000"/>
                </a:solidFill>
                <a:latin typeface="Calibri" panose="020F0502020204030204"/>
              </a:rPr>
              <a:t> (ID) = </a:t>
            </a:r>
            <a:r>
              <a:rPr lang="sr-Latn-RS" sz="2000" dirty="0">
                <a:solidFill>
                  <a:sysClr val="windowText" lastClr="000000"/>
                </a:solidFill>
                <a:latin typeface="Calibri" panose="020F0502020204030204"/>
              </a:rPr>
              <a:t>Redni broj bloka</a:t>
            </a:r>
            <a:endParaRPr lang="en-US" sz="2000" dirty="0">
              <a:solidFill>
                <a:sysClr val="windowText" lastClr="000000"/>
              </a:solidFill>
              <a:latin typeface="Calibri" panose="020F0502020204030204"/>
            </a:endParaRPr>
          </a:p>
          <a:p>
            <a:pPr>
              <a:spcAft>
                <a:spcPts val="200"/>
              </a:spcAft>
            </a:pPr>
            <a:r>
              <a:rPr lang="en-US" sz="2000" dirty="0">
                <a:solidFill>
                  <a:sysClr val="windowText" lastClr="000000"/>
                </a:solidFill>
                <a:latin typeface="Calibri" panose="020F0502020204030204"/>
              </a:rPr>
              <a:t>I/ILI</a:t>
            </a:r>
          </a:p>
          <a:p>
            <a:pPr>
              <a:spcAft>
                <a:spcPts val="1200"/>
              </a:spcAft>
            </a:pPr>
            <a:r>
              <a:rPr lang="en-US" sz="2000" dirty="0">
                <a:solidFill>
                  <a:sysClr val="windowText" lastClr="000000"/>
                </a:solidFill>
                <a:latin typeface="Calibri" panose="020F0502020204030204"/>
              </a:rPr>
              <a:t>V</a:t>
            </a:r>
            <a:r>
              <a:rPr lang="sr-Latn-RS" sz="2000" dirty="0">
                <a:solidFill>
                  <a:sysClr val="windowText" lastClr="000000"/>
                </a:solidFill>
                <a:latin typeface="Calibri" panose="020F0502020204030204"/>
              </a:rPr>
              <a:t>remenski žig (timestamp)</a:t>
            </a:r>
            <a:r>
              <a:rPr lang="en-US" sz="2000" dirty="0">
                <a:solidFill>
                  <a:sysClr val="windowText" lastClr="000000"/>
                </a:solidFill>
                <a:latin typeface="Calibri" panose="020F0502020204030204"/>
              </a:rPr>
              <a:t> = Ta</a:t>
            </a:r>
            <a:r>
              <a:rPr lang="sr-Latn-RS" sz="2000" dirty="0">
                <a:solidFill>
                  <a:sysClr val="windowText" lastClr="000000"/>
                </a:solidFill>
                <a:latin typeface="Calibri" panose="020F0502020204030204"/>
              </a:rPr>
              <a:t>čna vremenska oznaka trenutka kada je blok dodat u lanac</a:t>
            </a:r>
            <a:endParaRPr lang="en-US" sz="2000" dirty="0">
              <a:solidFill>
                <a:sysClr val="windowText" lastClr="000000"/>
              </a:solidFill>
              <a:latin typeface="Calibri" panose="020F0502020204030204"/>
            </a:endParaRPr>
          </a:p>
          <a:p>
            <a:pPr>
              <a:spcAft>
                <a:spcPts val="1200"/>
              </a:spcAft>
            </a:pPr>
            <a:r>
              <a:rPr lang="sr-Latn-RS" sz="2000" dirty="0">
                <a:solidFill>
                  <a:srgbClr val="A53F52"/>
                </a:solidFill>
                <a:latin typeface="Calibri" panose="020F0502020204030204"/>
              </a:rPr>
              <a:t>Hash</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SHA256(</a:t>
            </a:r>
            <a:r>
              <a:rPr lang="en-US" sz="2000" dirty="0" err="1">
                <a:solidFill>
                  <a:sysClr val="windowText" lastClr="000000"/>
                </a:solidFill>
                <a:latin typeface="Calibri" panose="020F0502020204030204"/>
              </a:rPr>
              <a:t>Magic+Block+Data</a:t>
            </a:r>
            <a:r>
              <a:rPr lang="en-US" sz="2000" dirty="0">
                <a:solidFill>
                  <a:sysClr val="windowText" lastClr="000000"/>
                </a:solidFill>
                <a:latin typeface="Calibri" panose="020F0502020204030204"/>
              </a:rPr>
              <a:t>)</a:t>
            </a:r>
            <a:endParaRPr lang="sr-Latn-RS" sz="2000" dirty="0">
              <a:solidFill>
                <a:sysClr val="windowText" lastClr="000000"/>
              </a:solidFill>
              <a:latin typeface="Calibri" panose="020F0502020204030204"/>
            </a:endParaRPr>
          </a:p>
        </p:txBody>
      </p:sp>
      <p:pic>
        <p:nvPicPr>
          <p:cNvPr id="6" name="Picture 5">
            <a:extLst>
              <a:ext uri="{FF2B5EF4-FFF2-40B4-BE49-F238E27FC236}">
                <a16:creationId xmlns:a16="http://schemas.microsoft.com/office/drawing/2014/main" id="{A98FE722-F272-859C-CDB8-450173D0E46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5079" y="4133434"/>
            <a:ext cx="12141840" cy="2529550"/>
          </a:xfrm>
          <a:prstGeom prst="rect">
            <a:avLst/>
          </a:prstGeom>
        </p:spPr>
      </p:pic>
    </p:spTree>
    <p:extLst>
      <p:ext uri="{BB962C8B-B14F-4D97-AF65-F5344CB8AC3E}">
        <p14:creationId xmlns:p14="http://schemas.microsoft.com/office/powerpoint/2010/main" val="3663217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KREIRANJE LANCA</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334081" cy="2092881"/>
          </a:xfrm>
          <a:prstGeom prst="rect">
            <a:avLst/>
          </a:prstGeom>
          <a:noFill/>
        </p:spPr>
        <p:txBody>
          <a:bodyPr wrap="square" rtlCol="0">
            <a:spAutoFit/>
          </a:bodyPr>
          <a:lstStyle/>
          <a:p>
            <a:pPr>
              <a:spcAft>
                <a:spcPts val="1200"/>
              </a:spcAft>
            </a:pPr>
            <a:r>
              <a:rPr lang="en-US" sz="2000" dirty="0" err="1">
                <a:solidFill>
                  <a:sysClr val="windowText" lastClr="000000"/>
                </a:solidFill>
                <a:latin typeface="Calibri" panose="020F0502020204030204"/>
              </a:rPr>
              <a:t>Blokovi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podataka</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ulan</a:t>
            </a:r>
            <a:r>
              <a:rPr lang="sr-Latn-RS" sz="2000" dirty="0">
                <a:solidFill>
                  <a:sysClr val="windowText" lastClr="000000"/>
                </a:solidFill>
                <a:latin typeface="Calibri" panose="020F0502020204030204"/>
              </a:rPr>
              <a:t>čavaju jedan za drugim </a:t>
            </a:r>
            <a:r>
              <a:rPr lang="en-US" sz="2000" dirty="0" err="1">
                <a:solidFill>
                  <a:sysClr val="windowText" lastClr="000000"/>
                </a:solidFill>
                <a:latin typeface="Calibri" panose="020F0502020204030204"/>
              </a:rPr>
              <a:t>preko</a:t>
            </a:r>
            <a:r>
              <a:rPr lang="sr-Latn-RS" sz="2000" dirty="0">
                <a:solidFill>
                  <a:sysClr val="windowText" lastClr="000000"/>
                </a:solidFill>
                <a:latin typeface="Calibri" panose="020F0502020204030204"/>
              </a:rPr>
              <a:t> kriptografskih heš funkcija</a:t>
            </a:r>
          </a:p>
          <a:p>
            <a:pPr>
              <a:spcAft>
                <a:spcPts val="1200"/>
              </a:spcAft>
            </a:pPr>
            <a:r>
              <a:rPr lang="en-US" sz="2000" dirty="0" err="1">
                <a:solidFill>
                  <a:srgbClr val="A53F52"/>
                </a:solidFill>
                <a:latin typeface="Calibri" panose="020F0502020204030204"/>
              </a:rPr>
              <a:t>Prev</a:t>
            </a:r>
            <a:r>
              <a:rPr lang="en-US" sz="2000" dirty="0">
                <a:latin typeface="Calibri" panose="020F0502020204030204"/>
              </a:rPr>
              <a:t>(</a:t>
            </a:r>
            <a:r>
              <a:rPr lang="en-US" sz="2000" dirty="0" err="1">
                <a:latin typeface="Calibri" panose="020F0502020204030204"/>
              </a:rPr>
              <a:t>ious</a:t>
            </a:r>
            <a:r>
              <a:rPr lang="en-US" sz="2000" dirty="0">
                <a:latin typeface="Calibri" panose="020F0502020204030204"/>
              </a:rPr>
              <a:t> Hash) </a:t>
            </a:r>
            <a:r>
              <a:rPr lang="sr-Latn-RS" sz="2000" dirty="0">
                <a:solidFill>
                  <a:sysClr val="windowText" lastClr="000000"/>
                </a:solidFill>
                <a:latin typeface="Calibri" panose="020F0502020204030204"/>
              </a:rPr>
              <a:t>mora biti jednak</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heš vrednost </a:t>
            </a:r>
            <a:r>
              <a:rPr lang="en-US" sz="2000" dirty="0" err="1">
                <a:solidFill>
                  <a:sysClr val="windowText" lastClr="000000"/>
                </a:solidFill>
                <a:latin typeface="Calibri" panose="020F0502020204030204"/>
              </a:rPr>
              <a:t>prethodnog</a:t>
            </a:r>
            <a:r>
              <a:rPr lang="sr-Latn-RS" sz="2000" dirty="0">
                <a:solidFill>
                  <a:sysClr val="windowText" lastClr="000000"/>
                </a:solidFill>
                <a:latin typeface="Calibri" panose="020F0502020204030204"/>
              </a:rPr>
              <a:t> bloka</a:t>
            </a:r>
            <a:endParaRPr lang="en-U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Ovo znači da ako izmenimo bilo koji blok u lancu, moraćemo da izmenimo i sve blokove posle njega da bi lanac bio validan</a:t>
            </a:r>
          </a:p>
          <a:p>
            <a:pPr>
              <a:spcAft>
                <a:spcPts val="1200"/>
              </a:spcAft>
            </a:pPr>
            <a:r>
              <a:rPr lang="sr-Latn-RS" sz="2000" dirty="0">
                <a:solidFill>
                  <a:sysClr val="windowText" lastClr="000000"/>
                </a:solidFill>
                <a:latin typeface="Calibri" panose="020F0502020204030204"/>
              </a:rPr>
              <a:t>Prvi blok (genesis blok) može da ima proizvoljnu heš vrednost prethodnog bloka</a:t>
            </a:r>
          </a:p>
        </p:txBody>
      </p:sp>
      <p:pic>
        <p:nvPicPr>
          <p:cNvPr id="5" name="Picture 4">
            <a:extLst>
              <a:ext uri="{FF2B5EF4-FFF2-40B4-BE49-F238E27FC236}">
                <a16:creationId xmlns:a16="http://schemas.microsoft.com/office/drawing/2014/main" id="{E3E4866A-47E2-B1B9-E641-7C0543A9F44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089" y="3724448"/>
            <a:ext cx="12067822" cy="2199863"/>
          </a:xfrm>
          <a:prstGeom prst="rect">
            <a:avLst/>
          </a:prstGeom>
        </p:spPr>
      </p:pic>
    </p:spTree>
    <p:extLst>
      <p:ext uri="{BB962C8B-B14F-4D97-AF65-F5344CB8AC3E}">
        <p14:creationId xmlns:p14="http://schemas.microsoft.com/office/powerpoint/2010/main" val="644234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SADRŽAJ BLOKA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216536" cy="2323713"/>
          </a:xfrm>
          <a:prstGeom prst="rect">
            <a:avLst/>
          </a:prstGeom>
          <a:noFill/>
        </p:spPr>
        <p:txBody>
          <a:bodyPr wrap="square" rtlCol="0">
            <a:spAutoFit/>
          </a:bodyPr>
          <a:lstStyle/>
          <a:p>
            <a:pPr>
              <a:spcAft>
                <a:spcPts val="1200"/>
              </a:spcAft>
            </a:pPr>
            <a:r>
              <a:rPr lang="sr-Latn-RS" sz="2000" dirty="0">
                <a:latin typeface="Calibri" panose="020F0502020204030204"/>
              </a:rPr>
              <a:t>Sadržaj bloka</a:t>
            </a:r>
            <a:r>
              <a:rPr lang="en-US" sz="2000" dirty="0">
                <a:latin typeface="Calibri" panose="020F0502020204030204"/>
              </a:rPr>
              <a:t> </a:t>
            </a:r>
            <a:r>
              <a:rPr lang="en-US" sz="2000" dirty="0" err="1">
                <a:latin typeface="Calibri" panose="020F0502020204030204"/>
              </a:rPr>
              <a:t>mogu</a:t>
            </a:r>
            <a:r>
              <a:rPr lang="en-US" sz="2000" dirty="0">
                <a:latin typeface="Calibri" panose="020F0502020204030204"/>
              </a:rPr>
              <a:t> </a:t>
            </a:r>
            <a:r>
              <a:rPr lang="en-US" sz="2000" dirty="0" err="1">
                <a:latin typeface="Calibri" panose="020F0502020204030204"/>
              </a:rPr>
              <a:t>biti</a:t>
            </a:r>
            <a:r>
              <a:rPr lang="en-US" sz="2000" dirty="0">
                <a:latin typeface="Calibri" panose="020F0502020204030204"/>
              </a:rPr>
              <a:t> </a:t>
            </a:r>
            <a:r>
              <a:rPr lang="sr-Latn-RS" sz="2000" dirty="0">
                <a:latin typeface="Calibri" panose="020F0502020204030204"/>
              </a:rPr>
              <a:t>bilo kak</a:t>
            </a:r>
            <a:r>
              <a:rPr lang="en-US" sz="2000" dirty="0">
                <a:latin typeface="Calibri" panose="020F0502020204030204"/>
              </a:rPr>
              <a:t>vi</a:t>
            </a:r>
            <a:r>
              <a:rPr lang="sr-Latn-RS" sz="2000" dirty="0">
                <a:latin typeface="Calibri" panose="020F0502020204030204"/>
              </a:rPr>
              <a:t> poda</a:t>
            </a:r>
            <a:r>
              <a:rPr lang="en-US" sz="2000" dirty="0">
                <a:latin typeface="Calibri" panose="020F0502020204030204"/>
              </a:rPr>
              <a:t>ci</a:t>
            </a:r>
          </a:p>
          <a:p>
            <a:pPr>
              <a:spcAft>
                <a:spcPts val="1200"/>
              </a:spcAft>
            </a:pPr>
            <a:r>
              <a:rPr lang="sr-Latn-RS" sz="2000" dirty="0">
                <a:latin typeface="Calibri" panose="020F0502020204030204"/>
              </a:rPr>
              <a:t>Najčešći primer su transakcije</a:t>
            </a:r>
            <a:endParaRPr lang="en-US" sz="2000" dirty="0">
              <a:latin typeface="Calibri" panose="020F0502020204030204"/>
            </a:endParaRPr>
          </a:p>
          <a:p>
            <a:pPr>
              <a:spcAft>
                <a:spcPts val="200"/>
              </a:spcAft>
            </a:pPr>
            <a:r>
              <a:rPr lang="sr-Latn-RS" sz="2000" dirty="0">
                <a:latin typeface="Calibri" panose="020F0502020204030204"/>
              </a:rPr>
              <a:t>Za transakciju su nam potrebni:</a:t>
            </a:r>
          </a:p>
          <a:p>
            <a:pPr marL="342900" indent="-342900">
              <a:spcAft>
                <a:spcPts val="200"/>
              </a:spcAft>
              <a:buFont typeface="Arial" panose="020B0604020202020204" pitchFamily="34" charset="0"/>
              <a:buChar char="•"/>
            </a:pPr>
            <a:r>
              <a:rPr lang="sr-Latn-RS" sz="2000" dirty="0">
                <a:latin typeface="Calibri" panose="020F0502020204030204"/>
              </a:rPr>
              <a:t>Broj koji predstavlja svotu transakcije, tj. količinu novčića kriptovalute koja se prosleđuje</a:t>
            </a:r>
          </a:p>
          <a:p>
            <a:pPr marL="342900" indent="-342900">
              <a:spcAft>
                <a:spcPts val="200"/>
              </a:spcAft>
              <a:buFont typeface="Arial" panose="020B0604020202020204" pitchFamily="34" charset="0"/>
              <a:buChar char="•"/>
            </a:pPr>
            <a:r>
              <a:rPr lang="sr-Latn-RS" sz="2000" dirty="0">
                <a:latin typeface="Calibri" panose="020F0502020204030204"/>
              </a:rPr>
              <a:t>Naziva pošiljaoca</a:t>
            </a:r>
          </a:p>
          <a:p>
            <a:pPr marL="342900" indent="-342900">
              <a:spcAft>
                <a:spcPts val="200"/>
              </a:spcAft>
              <a:buFont typeface="Arial" panose="020B0604020202020204" pitchFamily="34" charset="0"/>
              <a:buChar char="•"/>
            </a:pPr>
            <a:r>
              <a:rPr lang="sr-Latn-RS" sz="2000" dirty="0">
                <a:latin typeface="Calibri" panose="020F0502020204030204"/>
              </a:rPr>
              <a:t>Naziva primaoca</a:t>
            </a:r>
          </a:p>
        </p:txBody>
      </p:sp>
      <p:pic>
        <p:nvPicPr>
          <p:cNvPr id="2" name="Picture Placeholder 7">
            <a:extLst>
              <a:ext uri="{FF2B5EF4-FFF2-40B4-BE49-F238E27FC236}">
                <a16:creationId xmlns:a16="http://schemas.microsoft.com/office/drawing/2014/main" id="{EF12BF27-7726-50D3-6FA9-694DBB30A909}"/>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432978" y="3780366"/>
            <a:ext cx="11326044" cy="2261883"/>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Tree>
    <p:extLst>
      <p:ext uri="{BB962C8B-B14F-4D97-AF65-F5344CB8AC3E}">
        <p14:creationId xmlns:p14="http://schemas.microsoft.com/office/powerpoint/2010/main" val="3616151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3"/>
          </a:xfrm>
          <a:prstGeom prst="rect">
            <a:avLst/>
          </a:prstGeom>
          <a:ln w="19050">
            <a:noFill/>
          </a:ln>
        </p:spPr>
      </p:pic>
      <p:sp>
        <p:nvSpPr>
          <p:cNvPr id="3" name="TextBox 2">
            <a:extLst>
              <a:ext uri="{FF2B5EF4-FFF2-40B4-BE49-F238E27FC236}">
                <a16:creationId xmlns:a16="http://schemas.microsoft.com/office/drawing/2014/main" id="{F41F12CB-0205-2405-793C-90D8986823EC}"/>
              </a:ext>
            </a:extLst>
          </p:cNvPr>
          <p:cNvSpPr txBox="1"/>
          <p:nvPr/>
        </p:nvSpPr>
        <p:spPr>
          <a:xfrm>
            <a:off x="2102046" y="5463794"/>
            <a:ext cx="7987905"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pošiljaoca da pošalje više </a:t>
            </a:r>
            <a:r>
              <a:rPr lang="en-US" sz="2400" dirty="0" err="1">
                <a:solidFill>
                  <a:srgbClr val="01023B"/>
                </a:solidFill>
                <a:latin typeface="Calibri" panose="020F0502020204030204"/>
              </a:rPr>
              <a:t>tokena</a:t>
            </a:r>
            <a:r>
              <a:rPr lang="sr-Latn-RS" sz="2400" dirty="0">
                <a:solidFill>
                  <a:srgbClr val="01023B"/>
                </a:solidFill>
                <a:latin typeface="Calibri" panose="020F0502020204030204"/>
              </a:rPr>
              <a:t> nego što ima?</a:t>
            </a:r>
          </a:p>
        </p:txBody>
      </p:sp>
    </p:spTree>
    <p:extLst>
      <p:ext uri="{BB962C8B-B14F-4D97-AF65-F5344CB8AC3E}">
        <p14:creationId xmlns:p14="http://schemas.microsoft.com/office/powerpoint/2010/main" val="3868240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PRA</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ĆENJE TRANSAKCIJA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7" y="1695114"/>
            <a:ext cx="11216535" cy="1528624"/>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References</a:t>
            </a:r>
            <a:r>
              <a:rPr lang="sr-Latn-RS" sz="2000" dirty="0">
                <a:latin typeface="Calibri" panose="020F0502020204030204"/>
              </a:rPr>
              <a:t> </a:t>
            </a:r>
            <a:r>
              <a:rPr lang="en-US" sz="2000" dirty="0">
                <a:latin typeface="Calibri" panose="020F0502020204030204"/>
              </a:rPr>
              <a:t>= ID </a:t>
            </a:r>
            <a:r>
              <a:rPr lang="en-US" sz="2000" dirty="0" err="1">
                <a:latin typeface="Calibri" panose="020F0502020204030204"/>
              </a:rPr>
              <a:t>Blokova</a:t>
            </a:r>
            <a:r>
              <a:rPr lang="en-US" sz="2000" dirty="0">
                <a:latin typeface="Calibri" panose="020F0502020204030204"/>
              </a:rPr>
              <a:t> </a:t>
            </a:r>
            <a:r>
              <a:rPr lang="en-US" sz="2000" dirty="0" err="1">
                <a:latin typeface="Calibri" panose="020F0502020204030204"/>
              </a:rPr>
              <a:t>koje</a:t>
            </a:r>
            <a:r>
              <a:rPr lang="en-US" sz="2000" dirty="0">
                <a:latin typeface="Calibri" panose="020F0502020204030204"/>
              </a:rPr>
              <a:t> ova </a:t>
            </a:r>
            <a:r>
              <a:rPr lang="en-US" sz="2000" dirty="0" err="1">
                <a:latin typeface="Calibri" panose="020F0502020204030204"/>
              </a:rPr>
              <a:t>transakcija</a:t>
            </a:r>
            <a:r>
              <a:rPr lang="en-US" sz="2000" dirty="0">
                <a:latin typeface="Calibri" panose="020F0502020204030204"/>
              </a:rPr>
              <a:t> </a:t>
            </a:r>
            <a:r>
              <a:rPr lang="en-US" sz="2000" dirty="0" err="1">
                <a:latin typeface="Calibri" panose="020F0502020204030204"/>
              </a:rPr>
              <a:t>referi</a:t>
            </a:r>
            <a:r>
              <a:rPr lang="sr-Latn-RS" sz="2000" dirty="0">
                <a:latin typeface="Calibri" panose="020F0502020204030204"/>
              </a:rPr>
              <a:t>še kao dokaz da pošiljalac ima novca za slanje</a:t>
            </a:r>
            <a:endParaRPr lang="en-US" sz="2000" dirty="0">
              <a:latin typeface="Calibri" panose="020F0502020204030204"/>
            </a:endParaRPr>
          </a:p>
          <a:p>
            <a:pPr>
              <a:spcAft>
                <a:spcPts val="200"/>
              </a:spcAft>
            </a:pPr>
            <a:r>
              <a:rPr lang="en-US" sz="2000" dirty="0" err="1">
                <a:latin typeface="Calibri" panose="020F0502020204030204"/>
              </a:rPr>
              <a:t>Svaka</a:t>
            </a:r>
            <a:r>
              <a:rPr lang="en-US" sz="2000" dirty="0">
                <a:latin typeface="Calibri" panose="020F0502020204030204"/>
              </a:rPr>
              <a:t> </a:t>
            </a:r>
            <a:r>
              <a:rPr lang="en-US" sz="2000" dirty="0" err="1">
                <a:latin typeface="Calibri" panose="020F0502020204030204"/>
              </a:rPr>
              <a:t>transakcija</a:t>
            </a:r>
            <a:r>
              <a:rPr lang="en-US" sz="2000" dirty="0">
                <a:latin typeface="Calibri" panose="020F0502020204030204"/>
              </a:rPr>
              <a:t> se </a:t>
            </a:r>
            <a:r>
              <a:rPr lang="en-US" sz="2000" dirty="0" err="1">
                <a:latin typeface="Calibri" panose="020F0502020204030204"/>
              </a:rPr>
              <a:t>rastavlja</a:t>
            </a:r>
            <a:r>
              <a:rPr lang="en-US" sz="2000" dirty="0">
                <a:latin typeface="Calibri" panose="020F0502020204030204"/>
              </a:rPr>
              <a:t> </a:t>
            </a:r>
            <a:r>
              <a:rPr lang="en-US" sz="2000" dirty="0" err="1">
                <a:latin typeface="Calibri" panose="020F0502020204030204"/>
              </a:rPr>
              <a:t>na</a:t>
            </a:r>
            <a:r>
              <a:rPr lang="en-US" sz="2000" dirty="0">
                <a:latin typeface="Calibri" panose="020F0502020204030204"/>
              </a:rPr>
              <a:t> </a:t>
            </a:r>
            <a:r>
              <a:rPr lang="en-US" sz="2000" dirty="0" err="1">
                <a:latin typeface="Calibri" panose="020F0502020204030204"/>
              </a:rPr>
              <a:t>dve</a:t>
            </a:r>
            <a:r>
              <a:rPr lang="en-US" sz="2000" dirty="0">
                <a:latin typeface="Calibri" panose="020F0502020204030204"/>
              </a:rPr>
              <a:t>:</a:t>
            </a:r>
          </a:p>
          <a:p>
            <a:pPr marL="342900" indent="-342900">
              <a:spcAft>
                <a:spcPts val="200"/>
              </a:spcAft>
              <a:buFont typeface="Arial" panose="020B0604020202020204" pitchFamily="34" charset="0"/>
              <a:buChar char="•"/>
            </a:pPr>
            <a:r>
              <a:rPr lang="sr-Latn-RS" sz="2000" dirty="0">
                <a:latin typeface="Calibri" panose="020F0502020204030204"/>
              </a:rPr>
              <a:t>Originalna (A šalje B X tokena)</a:t>
            </a:r>
          </a:p>
          <a:p>
            <a:pPr marL="342900" indent="-342900">
              <a:spcAft>
                <a:spcPts val="1200"/>
              </a:spcAft>
              <a:buFont typeface="Arial" panose="020B0604020202020204" pitchFamily="34" charset="0"/>
              <a:buChar char="•"/>
            </a:pPr>
            <a:r>
              <a:rPr lang="sr-Latn-RS" sz="2000" dirty="0">
                <a:latin typeface="Calibri" panose="020F0502020204030204"/>
              </a:rPr>
              <a:t>Povratna (A šalje A sve preostale </a:t>
            </a:r>
            <a:r>
              <a:rPr lang="en-US" sz="2000" dirty="0">
                <a:latin typeface="Calibri" panose="020F0502020204030204"/>
              </a:rPr>
              <a:t>ref </a:t>
            </a:r>
            <a:r>
              <a:rPr lang="sr-Latn-RS" sz="2000" dirty="0">
                <a:latin typeface="Calibri" panose="020F0502020204030204"/>
              </a:rPr>
              <a:t>tokene)</a:t>
            </a:r>
            <a:endParaRPr lang="en-US" sz="2000" dirty="0">
              <a:latin typeface="Calibri" panose="020F0502020204030204"/>
            </a:endParaRPr>
          </a:p>
        </p:txBody>
      </p:sp>
      <p:sp>
        <p:nvSpPr>
          <p:cNvPr id="6" name="TextBox 5">
            <a:extLst>
              <a:ext uri="{FF2B5EF4-FFF2-40B4-BE49-F238E27FC236}">
                <a16:creationId xmlns:a16="http://schemas.microsoft.com/office/drawing/2014/main" id="{98E6331B-D043-104C-744B-0037F53030FE}"/>
              </a:ext>
            </a:extLst>
          </p:cNvPr>
          <p:cNvSpPr txBox="1"/>
          <p:nvPr/>
        </p:nvSpPr>
        <p:spPr>
          <a:xfrm>
            <a:off x="542486" y="1233449"/>
            <a:ext cx="7942295"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Uvešćemo pravila koje transakcije moraju da poštuju</a:t>
            </a:r>
          </a:p>
        </p:txBody>
      </p:sp>
      <p:pic>
        <p:nvPicPr>
          <p:cNvPr id="2" name="Picture Placeholder 7">
            <a:extLst>
              <a:ext uri="{FF2B5EF4-FFF2-40B4-BE49-F238E27FC236}">
                <a16:creationId xmlns:a16="http://schemas.microsoft.com/office/drawing/2014/main" id="{60047BDA-964E-CAB5-7D41-20868C6C5F1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6186" y="3634263"/>
            <a:ext cx="11326044" cy="2091219"/>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Tree>
    <p:extLst>
      <p:ext uri="{BB962C8B-B14F-4D97-AF65-F5344CB8AC3E}">
        <p14:creationId xmlns:p14="http://schemas.microsoft.com/office/powerpoint/2010/main" val="645011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PRA</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ĆENJE TRANSAKCIJA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216536" cy="1323439"/>
          </a:xfrm>
          <a:prstGeom prst="rect">
            <a:avLst/>
          </a:prstGeom>
          <a:noFill/>
        </p:spPr>
        <p:txBody>
          <a:bodyPr wrap="square" rtlCol="0">
            <a:spAutoFit/>
          </a:bodyPr>
          <a:lstStyle/>
          <a:p>
            <a:pPr>
              <a:spcAft>
                <a:spcPts val="1200"/>
              </a:spcAft>
            </a:pPr>
            <a:r>
              <a:rPr lang="sr-Latn-RS" sz="2000" dirty="0">
                <a:latin typeface="Calibri" panose="020F0502020204030204"/>
              </a:rPr>
              <a:t>Transakcije </a:t>
            </a:r>
            <a:r>
              <a:rPr lang="sr-Latn-RS" sz="2000" u="sng" dirty="0">
                <a:latin typeface="Calibri" panose="020F0502020204030204"/>
              </a:rPr>
              <a:t>moraju</a:t>
            </a:r>
            <a:r>
              <a:rPr lang="sr-Latn-RS" sz="2000" dirty="0">
                <a:latin typeface="Calibri" panose="020F0502020204030204"/>
              </a:rPr>
              <a:t> da se referišu na jedan ili više prethodnih blokova</a:t>
            </a:r>
          </a:p>
          <a:p>
            <a:pPr>
              <a:spcAft>
                <a:spcPts val="1200"/>
              </a:spcAft>
            </a:pPr>
            <a:r>
              <a:rPr lang="sr-Latn-RS" sz="2000" dirty="0">
                <a:latin typeface="Calibri" panose="020F0502020204030204"/>
              </a:rPr>
              <a:t>Nije moguće referisati se na prethodno već referisane blokove</a:t>
            </a:r>
          </a:p>
          <a:p>
            <a:pPr>
              <a:spcAft>
                <a:spcPts val="1200"/>
              </a:spcAft>
            </a:pPr>
            <a:r>
              <a:rPr lang="sr-Latn-RS" sz="2000" dirty="0">
                <a:latin typeface="Calibri" panose="020F0502020204030204"/>
              </a:rPr>
              <a:t>Zbir ulaza u transakciju </a:t>
            </a:r>
            <a:r>
              <a:rPr lang="sr-Latn-RS" sz="2000" u="sng" dirty="0">
                <a:latin typeface="Calibri" panose="020F0502020204030204"/>
              </a:rPr>
              <a:t>mora</a:t>
            </a:r>
            <a:r>
              <a:rPr lang="sr-Latn-RS" sz="2000" dirty="0">
                <a:latin typeface="Calibri" panose="020F0502020204030204"/>
              </a:rPr>
              <a:t> biti jednak zbiru izlaza iz transakcije</a:t>
            </a:r>
          </a:p>
        </p:txBody>
      </p:sp>
      <p:pic>
        <p:nvPicPr>
          <p:cNvPr id="2" name="Picture Placeholder 7">
            <a:extLst>
              <a:ext uri="{FF2B5EF4-FFF2-40B4-BE49-F238E27FC236}">
                <a16:creationId xmlns:a16="http://schemas.microsoft.com/office/drawing/2014/main" id="{60047BDA-964E-CAB5-7D41-20868C6C5F1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7732" y="3118398"/>
            <a:ext cx="11326044" cy="2205511"/>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7" name="TextBox 6">
            <a:extLst>
              <a:ext uri="{FF2B5EF4-FFF2-40B4-BE49-F238E27FC236}">
                <a16:creationId xmlns:a16="http://schemas.microsoft.com/office/drawing/2014/main" id="{96F83F61-B41E-8226-040A-18192FC589C0}"/>
              </a:ext>
            </a:extLst>
          </p:cNvPr>
          <p:cNvSpPr txBox="1"/>
          <p:nvPr/>
        </p:nvSpPr>
        <p:spPr>
          <a:xfrm>
            <a:off x="4012018" y="5785993"/>
            <a:ext cx="4167963"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Kako novi tokeni ulaze u sistem?</a:t>
            </a:r>
          </a:p>
        </p:txBody>
      </p:sp>
    </p:spTree>
    <p:extLst>
      <p:ext uri="{BB962C8B-B14F-4D97-AF65-F5344CB8AC3E}">
        <p14:creationId xmlns:p14="http://schemas.microsoft.com/office/powerpoint/2010/main" val="186020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COINBASE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695114"/>
            <a:ext cx="11089532" cy="2246769"/>
          </a:xfrm>
          <a:prstGeom prst="rect">
            <a:avLst/>
          </a:prstGeom>
          <a:noFill/>
        </p:spPr>
        <p:txBody>
          <a:bodyPr wrap="square" rtlCol="0">
            <a:spAutoFit/>
          </a:bodyPr>
          <a:lstStyle/>
          <a:p>
            <a:pPr>
              <a:spcAft>
                <a:spcPts val="1200"/>
              </a:spcAft>
            </a:pPr>
            <a:r>
              <a:rPr lang="sr-Latn-RS" sz="2000" dirty="0">
                <a:latin typeface="Calibri" panose="020F0502020204030204"/>
              </a:rPr>
              <a:t>Uvodimo posebnu transakcija unutar svakog bloka zvanu </a:t>
            </a:r>
            <a:r>
              <a:rPr lang="sr-Latn-RS" sz="2000" dirty="0">
                <a:solidFill>
                  <a:srgbClr val="A53F52"/>
                </a:solidFill>
                <a:latin typeface="Calibri" panose="020F0502020204030204"/>
              </a:rPr>
              <a:t>coinbase </a:t>
            </a:r>
            <a:r>
              <a:rPr lang="sr-Latn-RS" sz="2000" dirty="0">
                <a:latin typeface="Calibri" panose="020F0502020204030204"/>
              </a:rPr>
              <a:t>transakcija</a:t>
            </a:r>
          </a:p>
          <a:p>
            <a:pPr>
              <a:spcAft>
                <a:spcPts val="1200"/>
              </a:spcAft>
            </a:pPr>
            <a:r>
              <a:rPr lang="sr-Latn-RS" sz="2000" dirty="0">
                <a:latin typeface="Calibri" panose="020F0502020204030204"/>
              </a:rPr>
              <a:t>Ona nema pošiljaoca niti referencu</a:t>
            </a:r>
          </a:p>
          <a:p>
            <a:pPr>
              <a:spcAft>
                <a:spcPts val="1200"/>
              </a:spcAft>
            </a:pPr>
            <a:r>
              <a:rPr lang="sr-Latn-RS" sz="2000" dirty="0">
                <a:latin typeface="Calibri" panose="020F0502020204030204"/>
              </a:rPr>
              <a:t>Njen cilj jeste uvođenje novih novčića u s</a:t>
            </a:r>
            <a:r>
              <a:rPr lang="en-US" sz="2000" dirty="0" err="1">
                <a:latin typeface="Calibri" panose="020F0502020204030204"/>
              </a:rPr>
              <a:t>istem</a:t>
            </a:r>
            <a:r>
              <a:rPr lang="en-US" sz="2000" dirty="0">
                <a:latin typeface="Calibri" panose="020F0502020204030204"/>
              </a:rPr>
              <a:t> </a:t>
            </a:r>
            <a:endParaRPr lang="sr-Latn-RS" sz="2000" dirty="0">
              <a:latin typeface="Calibri" panose="020F0502020204030204"/>
            </a:endParaRPr>
          </a:p>
          <a:p>
            <a:pPr>
              <a:spcAft>
                <a:spcPts val="1200"/>
              </a:spcAft>
            </a:pPr>
            <a:r>
              <a:rPr lang="sr-Latn-RS" sz="2000" dirty="0">
                <a:latin typeface="Calibri" panose="020F0502020204030204"/>
              </a:rPr>
              <a:t>G</a:t>
            </a:r>
            <a:r>
              <a:rPr lang="en-US" sz="2000" dirty="0" err="1">
                <a:latin typeface="Calibri" panose="020F0502020204030204"/>
              </a:rPr>
              <a:t>enesis</a:t>
            </a:r>
            <a:r>
              <a:rPr lang="en-US" sz="2000" dirty="0">
                <a:latin typeface="Calibri" panose="020F0502020204030204"/>
              </a:rPr>
              <a:t> </a:t>
            </a:r>
            <a:r>
              <a:rPr lang="en-US" sz="2000" dirty="0" err="1">
                <a:latin typeface="Calibri" panose="020F0502020204030204"/>
              </a:rPr>
              <a:t>blok</a:t>
            </a:r>
            <a:r>
              <a:rPr lang="en-US" sz="2000" dirty="0">
                <a:latin typeface="Calibri" panose="020F0502020204030204"/>
              </a:rPr>
              <a:t> </a:t>
            </a:r>
            <a:r>
              <a:rPr lang="en-US" sz="2000" dirty="0" err="1">
                <a:latin typeface="Calibri" panose="020F0502020204030204"/>
              </a:rPr>
              <a:t>ima</a:t>
            </a:r>
            <a:r>
              <a:rPr lang="en-US" sz="2000" dirty="0">
                <a:latin typeface="Calibri" panose="020F0502020204030204"/>
              </a:rPr>
              <a:t> </a:t>
            </a:r>
            <a:r>
              <a:rPr lang="en-US" sz="2000" dirty="0" err="1">
                <a:latin typeface="Calibri" panose="020F0502020204030204"/>
              </a:rPr>
              <a:t>samo</a:t>
            </a:r>
            <a:r>
              <a:rPr lang="en-US" sz="2000" dirty="0">
                <a:latin typeface="Calibri" panose="020F0502020204030204"/>
              </a:rPr>
              <a:t> </a:t>
            </a:r>
            <a:r>
              <a:rPr lang="en-US" sz="2000" dirty="0" err="1">
                <a:latin typeface="Calibri" panose="020F0502020204030204"/>
              </a:rPr>
              <a:t>ovu</a:t>
            </a:r>
            <a:r>
              <a:rPr lang="en-US" sz="2000" dirty="0">
                <a:latin typeface="Calibri" panose="020F0502020204030204"/>
              </a:rPr>
              <a:t> </a:t>
            </a:r>
            <a:r>
              <a:rPr lang="en-US" sz="2000" dirty="0" err="1">
                <a:latin typeface="Calibri" panose="020F0502020204030204"/>
              </a:rPr>
              <a:t>transakciju</a:t>
            </a:r>
            <a:endParaRPr lang="sr-Latn-RS" sz="2000" dirty="0">
              <a:latin typeface="Calibri" panose="020F0502020204030204"/>
            </a:endParaRPr>
          </a:p>
          <a:p>
            <a:pPr>
              <a:spcAft>
                <a:spcPts val="1200"/>
              </a:spcAft>
            </a:pPr>
            <a:r>
              <a:rPr lang="sr-Latn-RS" sz="2000" dirty="0">
                <a:latin typeface="Calibri" panose="020F0502020204030204"/>
              </a:rPr>
              <a:t>Videćemo kasnije kako se određuje ko je primalac </a:t>
            </a:r>
            <a:r>
              <a:rPr lang="sr-Latn-RS" sz="2000" dirty="0">
                <a:solidFill>
                  <a:srgbClr val="A53F52"/>
                </a:solidFill>
                <a:latin typeface="Calibri" panose="020F0502020204030204"/>
              </a:rPr>
              <a:t>coinbase</a:t>
            </a:r>
            <a:r>
              <a:rPr lang="sr-Latn-RS" sz="2000" dirty="0">
                <a:latin typeface="Calibri" panose="020F0502020204030204"/>
              </a:rPr>
              <a:t> transakcije</a:t>
            </a:r>
          </a:p>
        </p:txBody>
      </p:sp>
      <p:sp>
        <p:nvSpPr>
          <p:cNvPr id="6" name="TextBox 5">
            <a:extLst>
              <a:ext uri="{FF2B5EF4-FFF2-40B4-BE49-F238E27FC236}">
                <a16:creationId xmlns:a16="http://schemas.microsoft.com/office/drawing/2014/main" id="{98E6331B-D043-104C-744B-0037F53030FE}"/>
              </a:ext>
            </a:extLst>
          </p:cNvPr>
          <p:cNvSpPr txBox="1"/>
          <p:nvPr/>
        </p:nvSpPr>
        <p:spPr>
          <a:xfrm>
            <a:off x="542486" y="1233449"/>
            <a:ext cx="8740410"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Potreban nam je mehanizam ubacivanja novih tokena u sistem</a:t>
            </a:r>
          </a:p>
        </p:txBody>
      </p:sp>
      <p:pic>
        <p:nvPicPr>
          <p:cNvPr id="2" name="Picture Placeholder 7">
            <a:extLst>
              <a:ext uri="{FF2B5EF4-FFF2-40B4-BE49-F238E27FC236}">
                <a16:creationId xmlns:a16="http://schemas.microsoft.com/office/drawing/2014/main" id="{5D6CE3B3-895B-1820-0E75-36A6A172DC2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2978" y="4612294"/>
            <a:ext cx="11326044" cy="819757"/>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9" name="TextBox 8">
            <a:extLst>
              <a:ext uri="{FF2B5EF4-FFF2-40B4-BE49-F238E27FC236}">
                <a16:creationId xmlns:a16="http://schemas.microsoft.com/office/drawing/2014/main" id="{0BD60913-A291-3965-F197-C8306F4D676F}"/>
              </a:ext>
            </a:extLst>
          </p:cNvPr>
          <p:cNvSpPr txBox="1"/>
          <p:nvPr/>
        </p:nvSpPr>
        <p:spPr>
          <a:xfrm>
            <a:off x="5411972" y="5747661"/>
            <a:ext cx="1368056"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Inflacija?</a:t>
            </a:r>
          </a:p>
        </p:txBody>
      </p:sp>
    </p:spTree>
    <p:extLst>
      <p:ext uri="{BB962C8B-B14F-4D97-AF65-F5344CB8AC3E}">
        <p14:creationId xmlns:p14="http://schemas.microsoft.com/office/powerpoint/2010/main" val="273234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COINBASE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4" y="1695114"/>
            <a:ext cx="11107027" cy="861774"/>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Coinbase</a:t>
            </a:r>
            <a:r>
              <a:rPr lang="sr-Latn-RS" sz="2000" dirty="0">
                <a:latin typeface="Calibri" panose="020F0502020204030204"/>
              </a:rPr>
              <a:t> se smanjuje </a:t>
            </a:r>
            <a:r>
              <a:rPr lang="en-US" sz="2000" dirty="0" err="1">
                <a:latin typeface="Calibri" panose="020F0502020204030204"/>
              </a:rPr>
              <a:t>duplo</a:t>
            </a:r>
            <a:r>
              <a:rPr lang="en-US" sz="2000" dirty="0">
                <a:latin typeface="Calibri" panose="020F0502020204030204"/>
              </a:rPr>
              <a:t> </a:t>
            </a:r>
            <a:r>
              <a:rPr lang="sr-Latn-RS" sz="2000" dirty="0">
                <a:latin typeface="Calibri" panose="020F0502020204030204"/>
              </a:rPr>
              <a:t>na svakih N blokova</a:t>
            </a:r>
          </a:p>
          <a:p>
            <a:pPr>
              <a:spcAft>
                <a:spcPts val="1200"/>
              </a:spcAft>
            </a:pPr>
            <a:r>
              <a:rPr lang="sr-Latn-RS" sz="2000" dirty="0">
                <a:latin typeface="Calibri" panose="020F0502020204030204"/>
              </a:rPr>
              <a:t>Možemo izračunati maksimalnu količinu novca koja može biti u sistemu</a:t>
            </a:r>
          </a:p>
        </p:txBody>
      </p:sp>
      <p:sp>
        <p:nvSpPr>
          <p:cNvPr id="6" name="TextBox 5">
            <a:extLst>
              <a:ext uri="{FF2B5EF4-FFF2-40B4-BE49-F238E27FC236}">
                <a16:creationId xmlns:a16="http://schemas.microsoft.com/office/drawing/2014/main" id="{98E6331B-D043-104C-744B-0037F53030FE}"/>
              </a:ext>
            </a:extLst>
          </p:cNvPr>
          <p:cNvSpPr txBox="1"/>
          <p:nvPr/>
        </p:nvSpPr>
        <p:spPr>
          <a:xfrm>
            <a:off x="542486" y="1233449"/>
            <a:ext cx="7833120"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Matematički ćemo ograničiti količinu novca u sistemu</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66B4AEF-084A-8AF9-1440-B59980A1AADD}"/>
                  </a:ext>
                </a:extLst>
              </p:cNvPr>
              <p:cNvSpPr txBox="1"/>
              <p:nvPr/>
            </p:nvSpPr>
            <p:spPr>
              <a:xfrm>
                <a:off x="4219395" y="3302079"/>
                <a:ext cx="3753207" cy="2431371"/>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txBody>
              <a:bodyPr wrap="none" rtlCol="0">
                <a:spAutoFit/>
              </a:bodyPr>
              <a:lstStyle/>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sr-Latn-RS" sz="2000" i="1">
                          <a:latin typeface="Cambria Math" panose="02040503050406030204" pitchFamily="18" charset="0"/>
                        </a:rPr>
                        <m:t>5</m:t>
                      </m:r>
                      <m:r>
                        <a:rPr lang="sr-Latn-R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1</m:t>
                      </m:r>
                      <m:r>
                        <a:rPr lang="en-US" sz="2000" i="1">
                          <a:latin typeface="Cambria Math" panose="02040503050406030204" pitchFamily="18" charset="0"/>
                          <a:ea typeface="Cambria Math" panose="02040503050406030204" pitchFamily="18" charset="0"/>
                        </a:rPr>
                        <m:t>0£</m:t>
                      </m:r>
                      <m:r>
                        <a:rPr lang="en-US" sz="2000" b="0" i="1" smtClean="0">
                          <a:latin typeface="Cambria Math" panose="02040503050406030204" pitchFamily="18" charset="0"/>
                          <a:ea typeface="Cambria Math" panose="02040503050406030204" pitchFamily="18" charset="0"/>
                        </a:rPr>
                        <m:t>+</m:t>
                      </m:r>
                      <m:r>
                        <a:rPr lang="sr-Latn-RS" sz="2000" i="1">
                          <a:latin typeface="Cambria Math" panose="02040503050406030204" pitchFamily="18" charset="0"/>
                        </a:rPr>
                        <m:t>5</m:t>
                      </m:r>
                      <m:r>
                        <a:rPr lang="sr-Latn-R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5</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m:t>
                      </m:r>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(1+ </m:t>
                      </m:r>
                      <m:f>
                        <m:fPr>
                          <m:ctrlPr>
                            <a:rPr lang="en-US" sz="2000" b="0" i="1" smtClean="0">
                              <a:latin typeface="Cambria Math" panose="02040503050406030204" pitchFamily="18" charset="0"/>
                              <a:ea typeface="Cambria Math" panose="02040503050406030204" pitchFamily="18" charset="0"/>
                            </a:rPr>
                          </m:ctrlPr>
                        </m:fPr>
                        <m:num>
                          <m:r>
                            <a:rPr lang="en-US" sz="2000" b="0" i="1" smtClean="0">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2</m:t>
                          </m:r>
                        </m:den>
                      </m:f>
                      <m:r>
                        <a:rPr lang="en-US" sz="2000" b="0" i="1" smtClean="0">
                          <a:latin typeface="Cambria Math" panose="02040503050406030204" pitchFamily="18" charset="0"/>
                          <a:ea typeface="Cambria Math" panose="02040503050406030204" pitchFamily="18" charset="0"/>
                        </a:rPr>
                        <m:t> + </m:t>
                      </m:r>
                      <m:f>
                        <m:fPr>
                          <m:ctrlPr>
                            <a:rPr lang="en-US" sz="2000" i="1">
                              <a:latin typeface="Cambria Math" panose="02040503050406030204" pitchFamily="18" charset="0"/>
                              <a:ea typeface="Cambria Math" panose="02040503050406030204" pitchFamily="18" charset="0"/>
                            </a:rPr>
                          </m:ctrlPr>
                        </m:fPr>
                        <m:num>
                          <m:r>
                            <a:rPr lang="en-US" sz="2000" i="1">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4</m:t>
                          </m:r>
                        </m:den>
                      </m:f>
                      <m:r>
                        <a:rPr lang="en-US" sz="2000" b="0" i="1" smtClean="0">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m:t>
                      </m:r>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nary>
                        <m:naryPr>
                          <m:chr m:val="∑"/>
                          <m:ctrlPr>
                            <a:rPr lang="en-US" sz="2000" i="1" smtClean="0">
                              <a:latin typeface="Cambria Math" panose="02040503050406030204" pitchFamily="18" charset="0"/>
                              <a:ea typeface="Cambria Math" panose="02040503050406030204" pitchFamily="18" charset="0"/>
                            </a:rPr>
                          </m:ctrlPr>
                        </m:naryPr>
                        <m:sub>
                          <m:r>
                            <m:rPr>
                              <m:brk m:alnAt="23"/>
                            </m:rPr>
                            <a:rPr lang="en-US" sz="2000" b="0" i="1" smtClean="0">
                              <a:latin typeface="Cambria Math" panose="02040503050406030204" pitchFamily="18" charset="0"/>
                              <a:ea typeface="Cambria Math" panose="02040503050406030204" pitchFamily="18" charset="0"/>
                            </a:rPr>
                            <m:t>𝑛</m:t>
                          </m:r>
                          <m:r>
                            <a:rPr lang="en-US" sz="2000" b="0" i="1" smtClean="0">
                              <a:latin typeface="Cambria Math" panose="02040503050406030204" pitchFamily="18" charset="0"/>
                              <a:ea typeface="Cambria Math" panose="02040503050406030204" pitchFamily="18" charset="0"/>
                            </a:rPr>
                            <m:t>=0</m:t>
                          </m:r>
                        </m:sub>
                        <m:sup>
                          <m:r>
                            <a:rPr lang="en-US" sz="2000" i="1" smtClean="0">
                              <a:latin typeface="Cambria Math" panose="02040503050406030204" pitchFamily="18" charset="0"/>
                              <a:ea typeface="Cambria Math" panose="02040503050406030204" pitchFamily="18" charset="0"/>
                            </a:rPr>
                            <m:t>∞</m:t>
                          </m:r>
                        </m:sup>
                        <m:e>
                          <m:sSup>
                            <m:sSupPr>
                              <m:ctrlPr>
                                <a:rPr lang="en-US" sz="2000" i="1" smtClean="0">
                                  <a:latin typeface="Cambria Math" panose="02040503050406030204" pitchFamily="18" charset="0"/>
                                  <a:ea typeface="Cambria Math" panose="02040503050406030204" pitchFamily="18" charset="0"/>
                                </a:rPr>
                              </m:ctrlPr>
                            </m:sSupPr>
                            <m:e>
                              <m:d>
                                <m:dPr>
                                  <m:ctrlPr>
                                    <a:rPr lang="en-US" sz="2000" i="1" smtClean="0">
                                      <a:latin typeface="Cambria Math" panose="02040503050406030204" pitchFamily="18" charset="0"/>
                                      <a:ea typeface="Cambria Math" panose="02040503050406030204" pitchFamily="18" charset="0"/>
                                    </a:rPr>
                                  </m:ctrlPr>
                                </m:dPr>
                                <m:e>
                                  <m:f>
                                    <m:fPr>
                                      <m:ctrlPr>
                                        <a:rPr lang="en-US" sz="2000" i="1" smtClean="0">
                                          <a:latin typeface="Cambria Math" panose="02040503050406030204" pitchFamily="18" charset="0"/>
                                          <a:ea typeface="Cambria Math" panose="02040503050406030204" pitchFamily="18" charset="0"/>
                                        </a:rPr>
                                      </m:ctrlPr>
                                    </m:fPr>
                                    <m:num>
                                      <m:r>
                                        <a:rPr lang="en-US" sz="2000" b="0" i="1" smtClean="0">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2</m:t>
                                      </m:r>
                                    </m:den>
                                  </m:f>
                                </m:e>
                              </m:d>
                            </m:e>
                            <m:sup>
                              <m:r>
                                <a:rPr lang="en-US" sz="2000" b="0" i="1" smtClean="0">
                                  <a:latin typeface="Cambria Math" panose="02040503050406030204" pitchFamily="18" charset="0"/>
                                  <a:ea typeface="Cambria Math" panose="02040503050406030204" pitchFamily="18" charset="0"/>
                                </a:rPr>
                                <m:t>𝑛</m:t>
                              </m:r>
                            </m:sup>
                          </m:sSup>
                          <m:r>
                            <a:rPr lang="en-US" sz="2000" b="0" i="1" smtClean="0">
                              <a:latin typeface="Cambria Math" panose="02040503050406030204" pitchFamily="18" charset="0"/>
                              <a:ea typeface="Cambria Math" panose="02040503050406030204" pitchFamily="18" charset="0"/>
                            </a:rPr>
                            <m:t>=</m:t>
                          </m:r>
                        </m:e>
                      </m:nary>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2</m:t>
                      </m:r>
                      <m:r>
                        <a:rPr lang="en-US" sz="2000" i="1">
                          <a:latin typeface="Cambria Math" panose="02040503050406030204" pitchFamily="18" charset="0"/>
                          <a:ea typeface="Cambria Math" panose="02040503050406030204" pitchFamily="18" charset="0"/>
                        </a:rPr>
                        <m:t>=</m:t>
                      </m:r>
                      <m:r>
                        <a:rPr lang="en-US" sz="2000" i="1" smtClean="0">
                          <a:solidFill>
                            <a:srgbClr val="A53F52"/>
                          </a:solidFill>
                          <a:latin typeface="Cambria Math" panose="02040503050406030204" pitchFamily="18" charset="0"/>
                          <a:ea typeface="Cambria Math" panose="02040503050406030204" pitchFamily="18" charset="0"/>
                        </a:rPr>
                        <m:t>200£</m:t>
                      </m:r>
                    </m:oMath>
                  </m:oMathPara>
                </a14:m>
                <a:endParaRPr lang="en-US" sz="2000" dirty="0"/>
              </a:p>
            </p:txBody>
          </p:sp>
        </mc:Choice>
        <mc:Fallback xmlns="">
          <p:sp>
            <p:nvSpPr>
              <p:cNvPr id="7" name="TextBox 6">
                <a:extLst>
                  <a:ext uri="{FF2B5EF4-FFF2-40B4-BE49-F238E27FC236}">
                    <a16:creationId xmlns:a16="http://schemas.microsoft.com/office/drawing/2014/main" id="{366B4AEF-084A-8AF9-1440-B59980A1AADD}"/>
                  </a:ext>
                </a:extLst>
              </p:cNvPr>
              <p:cNvSpPr txBox="1">
                <a:spLocks noRot="1" noChangeAspect="1" noMove="1" noResize="1" noEditPoints="1" noAdjustHandles="1" noChangeArrowheads="1" noChangeShapeType="1" noTextEdit="1"/>
              </p:cNvSpPr>
              <p:nvPr/>
            </p:nvSpPr>
            <p:spPr>
              <a:xfrm>
                <a:off x="4219395" y="3302079"/>
                <a:ext cx="3753207" cy="2431371"/>
              </a:xfrm>
              <a:prstGeom prst="rect">
                <a:avLst/>
              </a:prstGeom>
              <a:blipFill>
                <a:blip r:embed="rId3"/>
                <a:stretch>
                  <a:fillRect/>
                </a:stretch>
              </a:blipFill>
              <a:ln w="19050">
                <a:gradFill flip="none" rotWithShape="1">
                  <a:gsLst>
                    <a:gs pos="0">
                      <a:srgbClr val="01023B"/>
                    </a:gs>
                    <a:gs pos="50000">
                      <a:srgbClr val="A53F52"/>
                    </a:gs>
                    <a:gs pos="100000">
                      <a:srgbClr val="EA9A5C"/>
                    </a:gs>
                  </a:gsLst>
                  <a:path path="circle">
                    <a:fillToRect l="100000" t="100000"/>
                  </a:path>
                  <a:tileRect r="-100000" b="-100000"/>
                </a:gradFill>
              </a:ln>
            </p:spPr>
            <p:txBody>
              <a:bodyPr/>
              <a:lstStyle/>
              <a:p>
                <a:r>
                  <a:rPr lang="en-US">
                    <a:noFill/>
                  </a:rPr>
                  <a:t> </a:t>
                </a:r>
              </a:p>
            </p:txBody>
          </p:sp>
        </mc:Fallback>
      </mc:AlternateContent>
    </p:spTree>
    <p:extLst>
      <p:ext uri="{BB962C8B-B14F-4D97-AF65-F5344CB8AC3E}">
        <p14:creationId xmlns:p14="http://schemas.microsoft.com/office/powerpoint/2010/main" val="2150832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0543DD5-7D78-897E-5457-A3D8531C2E7E}"/>
              </a:ext>
            </a:extLst>
          </p:cNvPr>
          <p:cNvSpPr txBox="1">
            <a:spLocks/>
          </p:cNvSpPr>
          <p:nvPr/>
        </p:nvSpPr>
        <p:spPr>
          <a:xfrm>
            <a:off x="6506844" y="642928"/>
            <a:ext cx="4797426" cy="1435947"/>
          </a:xfrm>
          <a:prstGeom prst="rect">
            <a:avLst/>
          </a:prstGeom>
          <a:noFill/>
        </p:spPr>
        <p:txBody>
          <a:bodyPr vert="horz" lIns="91440" tIns="45720" rIns="91440" bIns="45720" rtlCol="0" anchor="t">
            <a:noAutofit/>
          </a:bodyPr>
          <a:lstStyle>
            <a:lvl1pPr algn="l" defTabSz="914400" rtl="0" eaLnBrk="1" latinLnBrk="0" hangingPunct="1">
              <a:lnSpc>
                <a:spcPct val="150000"/>
              </a:lnSpc>
              <a:spcBef>
                <a:spcPts val="1000"/>
              </a:spcBef>
              <a:buNone/>
              <a:defRPr sz="5400" kern="1200" cap="all" baseline="0">
                <a:solidFill>
                  <a:schemeClr val="tx1"/>
                </a:solidFill>
                <a:latin typeface="+mj-lt"/>
                <a:ea typeface="+mj-ea"/>
                <a:cs typeface="+mj-cs"/>
              </a:defRPr>
            </a:lvl1pPr>
          </a:lstStyle>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US" sz="5400" b="0" i="0" u="none" strike="noStrike" kern="1200" cap="all" spc="0" normalizeH="0" baseline="0" noProof="0" dirty="0">
                <a:ln>
                  <a:noFill/>
                </a:ln>
                <a:solidFill>
                  <a:sysClr val="windowText" lastClr="000000"/>
                </a:solidFill>
                <a:effectLst/>
                <a:uLnTx/>
                <a:uFillTx/>
                <a:latin typeface="Calibri Light" panose="020F0302020204030204"/>
                <a:ea typeface="+mj-ea"/>
                <a:cs typeface="+mj-cs"/>
              </a:rPr>
              <a:t>Agenda</a:t>
            </a:r>
          </a:p>
        </p:txBody>
      </p:sp>
      <p:sp>
        <p:nvSpPr>
          <p:cNvPr id="4" name="Text Placeholder 5">
            <a:extLst>
              <a:ext uri="{FF2B5EF4-FFF2-40B4-BE49-F238E27FC236}">
                <a16:creationId xmlns:a16="http://schemas.microsoft.com/office/drawing/2014/main" id="{10A84C93-D42E-1970-56C6-DFE482DCCED1}"/>
              </a:ext>
            </a:extLst>
          </p:cNvPr>
          <p:cNvSpPr txBox="1">
            <a:spLocks/>
          </p:cNvSpPr>
          <p:nvPr/>
        </p:nvSpPr>
        <p:spPr>
          <a:xfrm>
            <a:off x="6506844" y="2071775"/>
            <a:ext cx="4846320" cy="3798888"/>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800" kern="1200" spc="3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dirty="0">
                <a:solidFill>
                  <a:sysClr val="windowText" lastClr="000000"/>
                </a:solidFill>
                <a:latin typeface="Calibri" panose="020F0502020204030204"/>
              </a:rPr>
              <a:t>UVOD U</a:t>
            </a:r>
            <a:r>
              <a:rPr lang="sr-Latn-RS" dirty="0">
                <a:solidFill>
                  <a:sysClr val="windowText" lastClr="000000"/>
                </a:solidFill>
                <a:latin typeface="Calibri" panose="020F0502020204030204"/>
              </a:rPr>
              <a:t> </a:t>
            </a:r>
            <a:r>
              <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BLOCKCHAIN</a:t>
            </a:r>
            <a:endParaRPr lang="en-US" dirty="0">
              <a:solidFill>
                <a:sysClr val="windowText" lastClr="000000"/>
              </a:solidFill>
              <a:latin typeface="Calibri" panose="020F0502020204030204"/>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lang="en-US" dirty="0">
                <a:solidFill>
                  <a:sysClr val="windowText" lastClr="000000"/>
                </a:solidFill>
                <a:latin typeface="Calibri" panose="020F0502020204030204"/>
              </a:rPr>
              <a:t>ARHITEKTURA SISTEMA</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sr-Latn-R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GRAĐENJE BLOCKCHAINA</a:t>
            </a:r>
            <a:endPar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     TEORIJA</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     </a:t>
            </a:r>
            <a:r>
              <a:rPr kumimoji="0" lang="sr-Latn-R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INTERAKTIVNI PRIMERI</a:t>
            </a:r>
            <a:endPar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sr-Latn-R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ZAKLJUČAK</a:t>
            </a:r>
            <a:endParaRPr kumimoji="0" lang="en-US" sz="18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p:txBody>
      </p:sp>
      <p:pic>
        <p:nvPicPr>
          <p:cNvPr id="6" name="Picture Placeholder 7">
            <a:extLst>
              <a:ext uri="{FF2B5EF4-FFF2-40B4-BE49-F238E27FC236}">
                <a16:creationId xmlns:a16="http://schemas.microsoft.com/office/drawing/2014/main" id="{0477C37A-2604-D712-0F49-28F7105A145A}"/>
              </a:ext>
            </a:extLst>
          </p:cNvPr>
          <p:cNvPicPr>
            <a:picLocks noChangeAspect="1"/>
          </p:cNvPicPr>
          <p:nvPr/>
        </p:nvPicPr>
        <p:blipFill>
          <a:blip r:embed="rId3">
            <a:extLst>
              <a:ext uri="{28A0092B-C50C-407E-A947-70E740481C1C}">
                <a14:useLocalDpi xmlns:a14="http://schemas.microsoft.com/office/drawing/2010/main" val="0"/>
              </a:ext>
            </a:extLst>
          </a:blip>
          <a:srcRect l="26912" r="26912"/>
          <a:stretch/>
        </p:blipFill>
        <p:spPr>
          <a:xfrm>
            <a:off x="19048"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354459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6" y="2436"/>
            <a:ext cx="12187667" cy="6855563"/>
          </a:xfrm>
          <a:prstGeom prst="rect">
            <a:avLst/>
          </a:prstGeom>
          <a:ln w="19050">
            <a:noFill/>
          </a:ln>
        </p:spPr>
      </p:pic>
      <p:sp>
        <p:nvSpPr>
          <p:cNvPr id="3" name="TextBox 2">
            <a:extLst>
              <a:ext uri="{FF2B5EF4-FFF2-40B4-BE49-F238E27FC236}">
                <a16:creationId xmlns:a16="http://schemas.microsoft.com/office/drawing/2014/main" id="{30D1772F-9879-9D1D-1837-3816AA1EC81A}"/>
              </a:ext>
            </a:extLst>
          </p:cNvPr>
          <p:cNvSpPr txBox="1"/>
          <p:nvPr/>
        </p:nvSpPr>
        <p:spPr>
          <a:xfrm>
            <a:off x="-2165" y="5493634"/>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Džordža da doda</a:t>
            </a:r>
            <a:r>
              <a:rPr lang="en-US" sz="2400" dirty="0">
                <a:solidFill>
                  <a:srgbClr val="01023B"/>
                </a:solidFill>
                <a:latin typeface="Calibri" panose="020F0502020204030204"/>
              </a:rPr>
              <a:t>/</a:t>
            </a:r>
            <a:r>
              <a:rPr lang="sr-Latn-RS" sz="2400" dirty="0">
                <a:solidFill>
                  <a:srgbClr val="01023B"/>
                </a:solidFill>
                <a:latin typeface="Calibri" panose="020F0502020204030204"/>
              </a:rPr>
              <a:t>izmeni transakciju: Mark šalje Džordžu 25</a:t>
            </a:r>
            <a:r>
              <a:rPr lang="en-US" sz="2400" dirty="0">
                <a:solidFill>
                  <a:srgbClr val="01023B"/>
                </a:solidFill>
                <a:latin typeface="Calibri" panose="020F0502020204030204"/>
              </a:rPr>
              <a:t>£?</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211633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a:t>
            </a:r>
            <a:r>
              <a:rPr kumimoji="0" lang="en-US" sz="3200" i="0" u="none" strike="noStrike" kern="1200" cap="none" normalizeH="0" baseline="0" noProof="0" dirty="0">
                <a:ln>
                  <a:noFill/>
                </a:ln>
                <a:solidFill>
                  <a:sysClr val="windowText" lastClr="000000"/>
                </a:solidFill>
                <a:effectLst/>
                <a:uLnTx/>
                <a:uFillTx/>
                <a:latin typeface="+mj-lt"/>
                <a:ea typeface="+mn-ea"/>
                <a:cs typeface="+mn-cs"/>
              </a:rPr>
              <a:t>POTPISI</a:t>
            </a: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695114"/>
            <a:ext cx="5858314" cy="3170099"/>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Bezbedniji od stvarnih potpisa zahvaljujući matematici i kriptografiji</a:t>
            </a:r>
          </a:p>
          <a:p>
            <a:pPr>
              <a:spcAft>
                <a:spcPts val="1200"/>
              </a:spcAft>
            </a:pPr>
            <a:r>
              <a:rPr lang="sr-Latn-RS" sz="2000" dirty="0">
                <a:solidFill>
                  <a:sysClr val="windowText" lastClr="000000"/>
                </a:solidFill>
                <a:latin typeface="Calibri" panose="020F0502020204030204"/>
              </a:rPr>
              <a:t>Svaki entitet koji želi da ima svoj digitalni potpis poseduje privatni i javni ključ</a:t>
            </a:r>
          </a:p>
          <a:p>
            <a:pPr>
              <a:spcAft>
                <a:spcPts val="1200"/>
              </a:spcAft>
            </a:pPr>
            <a:r>
              <a:rPr lang="sr-Latn-RS" sz="2000" dirty="0">
                <a:solidFill>
                  <a:sysClr val="windowText" lastClr="000000"/>
                </a:solidFill>
                <a:latin typeface="Calibri" panose="020F0502020204030204"/>
              </a:rPr>
              <a:t>Javni ključ se generiše na osnovu privatnog</a:t>
            </a:r>
          </a:p>
          <a:p>
            <a:pPr>
              <a:spcAft>
                <a:spcPts val="1200"/>
              </a:spcAft>
            </a:pPr>
            <a:r>
              <a:rPr lang="sr-Latn-RS" sz="2000" dirty="0">
                <a:solidFill>
                  <a:sysClr val="windowText" lastClr="000000"/>
                </a:solidFill>
                <a:latin typeface="Calibri" panose="020F0502020204030204"/>
              </a:rPr>
              <a:t>Veoma često se koristi na internetu za komunikaciju između servera i klijenta</a:t>
            </a:r>
          </a:p>
          <a:p>
            <a:pPr>
              <a:spcAft>
                <a:spcPts val="1200"/>
              </a:spcAft>
            </a:pPr>
            <a:r>
              <a:rPr lang="sr-Latn-RS" sz="2000" dirty="0">
                <a:solidFill>
                  <a:sysClr val="windowText" lastClr="000000"/>
                </a:solidFill>
                <a:latin typeface="Calibri" panose="020F0502020204030204"/>
              </a:rPr>
              <a:t>Zakonski dozvoljeni algoritmi: RSA, DSA, </a:t>
            </a:r>
            <a:r>
              <a:rPr lang="sr-Latn-RS" sz="2000" dirty="0">
                <a:solidFill>
                  <a:srgbClr val="EA9A5C"/>
                </a:solidFill>
                <a:latin typeface="Calibri" panose="020F0502020204030204"/>
              </a:rPr>
              <a:t>ECDSA</a:t>
            </a:r>
            <a:endParaRPr lang="sr-Latn-RS" sz="2000" dirty="0">
              <a:solidFill>
                <a:sysClr val="windowText" lastClr="000000"/>
              </a:solidFill>
              <a:latin typeface="Calibri" panose="020F0502020204030204"/>
            </a:endParaRPr>
          </a:p>
        </p:txBody>
      </p:sp>
      <p:pic>
        <p:nvPicPr>
          <p:cNvPr id="7" name="Picture Placeholder 7">
            <a:extLst>
              <a:ext uri="{FF2B5EF4-FFF2-40B4-BE49-F238E27FC236}">
                <a16:creationId xmlns:a16="http://schemas.microsoft.com/office/drawing/2014/main" id="{EBFBAC32-9653-E8FA-1A53-B14CE4023BE6}"/>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l="29045" r="29045"/>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
        <p:nvSpPr>
          <p:cNvPr id="9" name="TextBox 8">
            <a:extLst>
              <a:ext uri="{FF2B5EF4-FFF2-40B4-BE49-F238E27FC236}">
                <a16:creationId xmlns:a16="http://schemas.microsoft.com/office/drawing/2014/main" id="{A75749F5-B05F-80DD-6783-2D1E0FAFFE71}"/>
              </a:ext>
            </a:extLst>
          </p:cNvPr>
          <p:cNvSpPr txBox="1"/>
          <p:nvPr/>
        </p:nvSpPr>
        <p:spPr>
          <a:xfrm>
            <a:off x="542486" y="1233449"/>
            <a:ext cx="6616597" cy="461665"/>
          </a:xfrm>
          <a:prstGeom prst="rect">
            <a:avLst/>
          </a:prstGeom>
          <a:noFill/>
        </p:spPr>
        <p:txBody>
          <a:bodyPr wrap="square" rtlCol="0">
            <a:spAutoFit/>
          </a:bodyPr>
          <a:lstStyle/>
          <a:p>
            <a:pPr>
              <a:spcAft>
                <a:spcPts val="1200"/>
              </a:spcAft>
            </a:pPr>
            <a:r>
              <a:rPr lang="en-US" sz="2400" dirty="0">
                <a:solidFill>
                  <a:srgbClr val="EA9A5C"/>
                </a:solidFill>
                <a:latin typeface="Calibri" panose="020F0502020204030204"/>
              </a:rPr>
              <a:t>Mark</a:t>
            </a:r>
            <a:r>
              <a:rPr lang="sr-Latn-RS" sz="2400" dirty="0">
                <a:solidFill>
                  <a:srgbClr val="EA9A5C"/>
                </a:solidFill>
                <a:latin typeface="Calibri" panose="020F0502020204030204"/>
              </a:rPr>
              <a:t> će potpisati svaku svoju transakciju</a:t>
            </a:r>
          </a:p>
        </p:txBody>
      </p:sp>
    </p:spTree>
    <p:extLst>
      <p:ext uri="{BB962C8B-B14F-4D97-AF65-F5344CB8AC3E}">
        <p14:creationId xmlns:p14="http://schemas.microsoft.com/office/powerpoint/2010/main" val="11448743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POTPISI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pic>
        <p:nvPicPr>
          <p:cNvPr id="7" name="Picture Placeholder 7">
            <a:extLst>
              <a:ext uri="{FF2B5EF4-FFF2-40B4-BE49-F238E27FC236}">
                <a16:creationId xmlns:a16="http://schemas.microsoft.com/office/drawing/2014/main" id="{EBFBAC32-9653-E8FA-1A53-B14CE4023BE6}"/>
              </a:ext>
            </a:extLst>
          </p:cNvPr>
          <p:cNvPicPr>
            <a:picLocks noChangeAspect="1"/>
          </p:cNvPicPr>
          <p:nvPr/>
        </p:nvPicPr>
        <p:blipFill>
          <a:blip r:embed="rId3">
            <a:extLst>
              <a:ext uri="{28A0092B-C50C-407E-A947-70E740481C1C}">
                <a14:useLocalDpi xmlns:a14="http://schemas.microsoft.com/office/drawing/2010/main" val="0"/>
              </a:ext>
            </a:extLst>
          </a:blip>
          <a:srcRect t="369" b="369"/>
          <a:stretch/>
        </p:blipFill>
        <p:spPr>
          <a:xfrm>
            <a:off x="6096000" y="19050"/>
            <a:ext cx="606751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
        <p:nvSpPr>
          <p:cNvPr id="2" name="TextBox 1">
            <a:extLst>
              <a:ext uri="{FF2B5EF4-FFF2-40B4-BE49-F238E27FC236}">
                <a16:creationId xmlns:a16="http://schemas.microsoft.com/office/drawing/2014/main" id="{DDEC540B-AB05-A6E7-475D-1E37A22FC83E}"/>
              </a:ext>
            </a:extLst>
          </p:cNvPr>
          <p:cNvSpPr txBox="1"/>
          <p:nvPr/>
        </p:nvSpPr>
        <p:spPr>
          <a:xfrm>
            <a:off x="542486" y="1233449"/>
            <a:ext cx="6527388" cy="3631763"/>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Ukoliko primalac poseduje javni ključ pošiljaoca i njegovu enkriptovanu poruku on može zagarantovano potvrditi da je:</a:t>
            </a:r>
            <a:br>
              <a:rPr lang="sr-Latn-RS" sz="2000" dirty="0">
                <a:solidFill>
                  <a:sysClr val="windowText" lastClr="000000"/>
                </a:solidFill>
                <a:latin typeface="Calibri" panose="020F0502020204030204"/>
              </a:rPr>
            </a:br>
            <a:r>
              <a:rPr lang="sr-Latn-RS" sz="2000" dirty="0">
                <a:solidFill>
                  <a:sysClr val="windowText" lastClr="000000"/>
                </a:solidFill>
                <a:latin typeface="Calibri" panose="020F0502020204030204"/>
              </a:rPr>
              <a:t>1) Poruka validna</a:t>
            </a:r>
            <a:br>
              <a:rPr lang="sr-Latn-RS" sz="2000" dirty="0">
                <a:solidFill>
                  <a:sysClr val="windowText" lastClr="000000"/>
                </a:solidFill>
                <a:latin typeface="Calibri" panose="020F0502020204030204"/>
              </a:rPr>
            </a:br>
            <a:r>
              <a:rPr lang="sr-Latn-RS" sz="2000" dirty="0">
                <a:solidFill>
                  <a:sysClr val="windowText" lastClr="000000"/>
                </a:solidFill>
                <a:latin typeface="Calibri" panose="020F0502020204030204"/>
              </a:rPr>
              <a:t>2) Poruku dobio od pošiljaoca</a:t>
            </a:r>
          </a:p>
          <a:p>
            <a:pPr>
              <a:spcAft>
                <a:spcPts val="1200"/>
              </a:spcAft>
            </a:pPr>
            <a:r>
              <a:rPr lang="sr-Latn-RS" sz="2000" dirty="0">
                <a:solidFill>
                  <a:sysClr val="windowText" lastClr="000000"/>
                </a:solidFill>
                <a:latin typeface="Calibri" panose="020F0502020204030204"/>
              </a:rPr>
              <a:t>Takođe je moguće sprečiti bilo koga osim primaoca da</a:t>
            </a:r>
            <a:br>
              <a:rPr lang="sr-Latn-RS" sz="2000" dirty="0">
                <a:solidFill>
                  <a:sysClr val="windowText" lastClr="000000"/>
                </a:solidFill>
                <a:latin typeface="Calibri" panose="020F0502020204030204"/>
              </a:rPr>
            </a:br>
            <a:r>
              <a:rPr lang="sr-Latn-RS" sz="2000" dirty="0">
                <a:solidFill>
                  <a:sysClr val="windowText" lastClr="000000"/>
                </a:solidFill>
                <a:latin typeface="Calibri" panose="020F0502020204030204"/>
              </a:rPr>
              <a:t>pročita poslatu poruku tako što će se ona dodatno enkriptovati primaočevim javnim ključem</a:t>
            </a:r>
          </a:p>
          <a:p>
            <a:pPr>
              <a:spcAft>
                <a:spcPts val="1200"/>
              </a:spcAft>
            </a:pPr>
            <a:r>
              <a:rPr lang="sr-Latn-RS" sz="2000" dirty="0">
                <a:solidFill>
                  <a:sysClr val="windowText" lastClr="000000"/>
                </a:solidFill>
                <a:latin typeface="Calibri" panose="020F0502020204030204"/>
              </a:rPr>
              <a:t>To ovde nije potrebno jer želimo da </a:t>
            </a:r>
            <a:r>
              <a:rPr lang="sr-Latn-RS" sz="2000" u="sng" dirty="0">
                <a:solidFill>
                  <a:sysClr val="windowText" lastClr="000000"/>
                </a:solidFill>
                <a:latin typeface="Calibri" panose="020F0502020204030204"/>
              </a:rPr>
              <a:t>bilo ko</a:t>
            </a:r>
            <a:r>
              <a:rPr lang="sr-Latn-RS" sz="2000" dirty="0">
                <a:solidFill>
                  <a:sysClr val="windowText" lastClr="000000"/>
                </a:solidFill>
                <a:latin typeface="Calibri" panose="020F0502020204030204"/>
              </a:rPr>
              <a:t> može da      proveri da je transakcija u bloku validna</a:t>
            </a:r>
            <a:endParaRPr lang="en-US" sz="2000" dirty="0">
              <a:solidFill>
                <a:sysClr val="windowText" lastClr="000000"/>
              </a:solidFill>
              <a:latin typeface="Calibri" panose="020F0502020204030204"/>
            </a:endParaRPr>
          </a:p>
          <a:p>
            <a:pPr>
              <a:spcAft>
                <a:spcPts val="1200"/>
              </a:spcAft>
            </a:pPr>
            <a:endParaRPr lang="sr-Latn-RS" sz="2000" dirty="0">
              <a:solidFill>
                <a:sysClr val="windowText" lastClr="000000"/>
              </a:solidFill>
              <a:latin typeface="Calibri" panose="020F0502020204030204"/>
            </a:endParaRPr>
          </a:p>
        </p:txBody>
      </p:sp>
      <p:pic>
        <p:nvPicPr>
          <p:cNvPr id="5" name="Picture 4">
            <a:extLst>
              <a:ext uri="{FF2B5EF4-FFF2-40B4-BE49-F238E27FC236}">
                <a16:creationId xmlns:a16="http://schemas.microsoft.com/office/drawing/2014/main" id="{1254CB66-ACCD-BB23-BEA0-0D7C42BCA54D}"/>
              </a:ext>
            </a:extLst>
          </p:cNvPr>
          <p:cNvPicPr>
            <a:picLocks noChangeAspect="1"/>
          </p:cNvPicPr>
          <p:nvPr/>
        </p:nvPicPr>
        <p:blipFill>
          <a:blip r:embed="rId4"/>
          <a:stretch>
            <a:fillRect/>
          </a:stretch>
        </p:blipFill>
        <p:spPr>
          <a:xfrm>
            <a:off x="1299236" y="4976624"/>
            <a:ext cx="3089313" cy="946725"/>
          </a:xfrm>
          <a:prstGeom prst="rect">
            <a:avLst/>
          </a:prstGeom>
          <a:ln w="19050">
            <a:gradFill flip="none" rotWithShape="1">
              <a:gsLst>
                <a:gs pos="0">
                  <a:srgbClr val="01023B"/>
                </a:gs>
                <a:gs pos="50000">
                  <a:srgbClr val="A53F52"/>
                </a:gs>
                <a:gs pos="100000">
                  <a:srgbClr val="EA9A5C"/>
                </a:gs>
              </a:gsLst>
              <a:lin ang="13500000" scaled="1"/>
              <a:tileRect/>
            </a:gradFill>
          </a:ln>
        </p:spPr>
      </p:pic>
    </p:spTree>
    <p:extLst>
      <p:ext uri="{BB962C8B-B14F-4D97-AF65-F5344CB8AC3E}">
        <p14:creationId xmlns:p14="http://schemas.microsoft.com/office/powerpoint/2010/main" val="15180149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64613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DDEC540B-AB05-A6E7-475D-1E37A22FC83E}"/>
                  </a:ext>
                </a:extLst>
              </p:cNvPr>
              <p:cNvSpPr txBox="1"/>
              <p:nvPr/>
            </p:nvSpPr>
            <p:spPr>
              <a:xfrm>
                <a:off x="5646136" y="1233449"/>
                <a:ext cx="6527388" cy="5196294"/>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nad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kona</a:t>
                </a:r>
                <a:r>
                  <a:rPr lang="sr-Latn-RS" sz="2000" dirty="0">
                    <a:solidFill>
                      <a:sysClr val="windowText" lastClr="000000"/>
                    </a:solidFill>
                    <a:latin typeface="Calibri" panose="020F0502020204030204"/>
                  </a:rPr>
                  <a:t>čnim poljem</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ova operacija nema svoj inverz</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+ 3176890812513255034763174764138276 93272746955927x + 79052896607878758718120572 025718535432100651934</a:t>
                </a: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 687907852837564279074904382605163141518161494337</a:t>
                </a:r>
              </a:p>
            </p:txBody>
          </p:sp>
        </mc:Choice>
        <mc:Fallback xmlns="">
          <p:sp>
            <p:nvSpPr>
              <p:cNvPr id="2" name="TextBox 1">
                <a:extLst>
                  <a:ext uri="{FF2B5EF4-FFF2-40B4-BE49-F238E27FC236}">
                    <a16:creationId xmlns:a16="http://schemas.microsoft.com/office/drawing/2014/main" id="{DDEC540B-AB05-A6E7-475D-1E37A22FC83E}"/>
                  </a:ext>
                </a:extLst>
              </p:cNvPr>
              <p:cNvSpPr txBox="1">
                <a:spLocks noRot="1" noChangeAspect="1" noMove="1" noResize="1" noEditPoints="1" noAdjustHandles="1" noChangeArrowheads="1" noChangeShapeType="1" noTextEdit="1"/>
              </p:cNvSpPr>
              <p:nvPr/>
            </p:nvSpPr>
            <p:spPr>
              <a:xfrm>
                <a:off x="5646136" y="1233449"/>
                <a:ext cx="6527388" cy="5196294"/>
              </a:xfrm>
              <a:prstGeom prst="rect">
                <a:avLst/>
              </a:prstGeom>
              <a:blipFill>
                <a:blip r:embed="rId3"/>
                <a:stretch>
                  <a:fillRect l="-934" t="-586" r="-93" b="-1055"/>
                </a:stretch>
              </a:blipFill>
            </p:spPr>
            <p:txBody>
              <a:bodyPr/>
              <a:lstStyle/>
              <a:p>
                <a:r>
                  <a:rPr lang="en-US">
                    <a:noFill/>
                  </a:rPr>
                  <a:t> </a:t>
                </a:r>
              </a:p>
            </p:txBody>
          </p:sp>
        </mc:Fallback>
      </mc:AlternateContent>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835" y="19050"/>
            <a:ext cx="5176498" cy="6816725"/>
          </a:xfrm>
          <a:prstGeom prst="rect">
            <a:avLst/>
          </a:prstGeom>
          <a:ln w="19050">
            <a:gradFill>
              <a:gsLst>
                <a:gs pos="0">
                  <a:srgbClr val="01023B"/>
                </a:gs>
                <a:gs pos="50000">
                  <a:srgbClr val="A53F52"/>
                </a:gs>
                <a:gs pos="100000">
                  <a:srgbClr val="EA9A5C"/>
                </a:gs>
              </a:gsLst>
              <a:lin ang="5400000" scaled="1"/>
            </a:gradFill>
          </a:ln>
        </p:spPr>
      </p:pic>
      <p:sp>
        <p:nvSpPr>
          <p:cNvPr id="7" name="TextBox 6">
            <a:extLst>
              <a:ext uri="{FF2B5EF4-FFF2-40B4-BE49-F238E27FC236}">
                <a16:creationId xmlns:a16="http://schemas.microsoft.com/office/drawing/2014/main" id="{11DD5193-CEA5-38E3-42A8-0082C43F358C}"/>
              </a:ext>
            </a:extLst>
          </p:cNvPr>
          <p:cNvSpPr txBox="1"/>
          <p:nvPr/>
        </p:nvSpPr>
        <p:spPr>
          <a:xfrm>
            <a:off x="8839291" y="2856522"/>
            <a:ext cx="327334" cy="400110"/>
          </a:xfrm>
          <a:prstGeom prst="rect">
            <a:avLst/>
          </a:prstGeom>
          <a:noFill/>
        </p:spPr>
        <p:txBody>
          <a:bodyPr wrap="none" rtlCol="0">
            <a:spAutoFit/>
          </a:bodyPr>
          <a:lstStyle/>
          <a:p>
            <a:r>
              <a:rPr lang="en-US" sz="2000" i="1" dirty="0">
                <a:latin typeface="Cambria Math" panose="02040503050406030204" pitchFamily="18" charset="0"/>
                <a:ea typeface="Cambria Math" panose="02040503050406030204" pitchFamily="18" charset="0"/>
              </a:rPr>
              <a:t>n</a:t>
            </a:r>
          </a:p>
        </p:txBody>
      </p:sp>
      <p:sp>
        <p:nvSpPr>
          <p:cNvPr id="8" name="Right Brace 7">
            <a:extLst>
              <a:ext uri="{FF2B5EF4-FFF2-40B4-BE49-F238E27FC236}">
                <a16:creationId xmlns:a16="http://schemas.microsoft.com/office/drawing/2014/main" id="{1853C99A-77E1-26FD-0C4F-2A2A1571F11D}"/>
              </a:ext>
            </a:extLst>
          </p:cNvPr>
          <p:cNvSpPr/>
          <p:nvPr/>
        </p:nvSpPr>
        <p:spPr>
          <a:xfrm rot="5400000">
            <a:off x="8978768" y="2170696"/>
            <a:ext cx="88481" cy="1594884"/>
          </a:xfrm>
          <a:prstGeom prst="rightBrace">
            <a:avLst>
              <a:gd name="adj1" fmla="val 8333"/>
              <a:gd name="adj2" fmla="val 50768"/>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388104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475" y="19050"/>
            <a:ext cx="5180845" cy="6816725"/>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3842F8FD-FA9F-44C9-7B62-D5A939FA4096}"/>
              </a:ext>
            </a:extLst>
          </p:cNvPr>
          <p:cNvSpPr txBox="1"/>
          <p:nvPr/>
        </p:nvSpPr>
        <p:spPr>
          <a:xfrm>
            <a:off x="564613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CBA036E-D704-3873-BC9D-8675B1BA5C66}"/>
                  </a:ext>
                </a:extLst>
              </p:cNvPr>
              <p:cNvSpPr txBox="1"/>
              <p:nvPr/>
            </p:nvSpPr>
            <p:spPr>
              <a:xfrm>
                <a:off x="5646136" y="1233449"/>
                <a:ext cx="6527388" cy="5196294"/>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nad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kona</a:t>
                </a:r>
                <a:r>
                  <a:rPr lang="sr-Latn-RS" sz="2000" dirty="0">
                    <a:solidFill>
                      <a:sysClr val="windowText" lastClr="000000"/>
                    </a:solidFill>
                    <a:latin typeface="Calibri" panose="020F0502020204030204"/>
                  </a:rPr>
                  <a:t>čnim poljem</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ova operacija nema svoj inverz</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+ 3176890812513255034763174764138276 93272746955927x + 79052896607878758718120572 025718535432100651934</a:t>
                </a: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 687907852837564279074904382605163141518161494337</a:t>
                </a:r>
              </a:p>
            </p:txBody>
          </p:sp>
        </mc:Choice>
        <mc:Fallback xmlns="">
          <p:sp>
            <p:nvSpPr>
              <p:cNvPr id="6" name="TextBox 5">
                <a:extLst>
                  <a:ext uri="{FF2B5EF4-FFF2-40B4-BE49-F238E27FC236}">
                    <a16:creationId xmlns:a16="http://schemas.microsoft.com/office/drawing/2014/main" id="{DCBA036E-D704-3873-BC9D-8675B1BA5C66}"/>
                  </a:ext>
                </a:extLst>
              </p:cNvPr>
              <p:cNvSpPr txBox="1">
                <a:spLocks noRot="1" noChangeAspect="1" noMove="1" noResize="1" noEditPoints="1" noAdjustHandles="1" noChangeArrowheads="1" noChangeShapeType="1" noTextEdit="1"/>
              </p:cNvSpPr>
              <p:nvPr/>
            </p:nvSpPr>
            <p:spPr>
              <a:xfrm>
                <a:off x="5646136" y="1233449"/>
                <a:ext cx="6527388" cy="5196294"/>
              </a:xfrm>
              <a:prstGeom prst="rect">
                <a:avLst/>
              </a:prstGeom>
              <a:blipFill>
                <a:blip r:embed="rId4"/>
                <a:stretch>
                  <a:fillRect l="-934" t="-586" r="-93" b="-1055"/>
                </a:stretch>
              </a:blipFill>
            </p:spPr>
            <p:txBody>
              <a:bodyPr/>
              <a:lstStyle/>
              <a:p>
                <a:r>
                  <a:rPr lang="en-US">
                    <a:noFill/>
                  </a:rPr>
                  <a:t> </a:t>
                </a:r>
              </a:p>
            </p:txBody>
          </p:sp>
        </mc:Fallback>
      </mc:AlternateContent>
    </p:spTree>
    <p:extLst>
      <p:ext uri="{BB962C8B-B14F-4D97-AF65-F5344CB8AC3E}">
        <p14:creationId xmlns:p14="http://schemas.microsoft.com/office/powerpoint/2010/main" val="778521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 line chart&#10;&#10;Description automatically generated">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76" y="19782"/>
            <a:ext cx="12151073" cy="6503463"/>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89167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665" y="19050"/>
            <a:ext cx="5153410" cy="6816725"/>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74FB272E-3981-8CE2-0625-6DAE7DD17846}"/>
              </a:ext>
            </a:extLst>
          </p:cNvPr>
          <p:cNvSpPr txBox="1"/>
          <p:nvPr/>
        </p:nvSpPr>
        <p:spPr>
          <a:xfrm>
            <a:off x="564613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70B3D53-AB08-58EE-FA96-AC8BD825A856}"/>
                  </a:ext>
                </a:extLst>
              </p:cNvPr>
              <p:cNvSpPr txBox="1"/>
              <p:nvPr/>
            </p:nvSpPr>
            <p:spPr>
              <a:xfrm>
                <a:off x="5646136" y="1233449"/>
                <a:ext cx="6527388" cy="5196294"/>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nad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kona</a:t>
                </a:r>
                <a:r>
                  <a:rPr lang="sr-Latn-RS" sz="2000" dirty="0">
                    <a:solidFill>
                      <a:sysClr val="windowText" lastClr="000000"/>
                    </a:solidFill>
                    <a:latin typeface="Calibri" panose="020F0502020204030204"/>
                  </a:rPr>
                  <a:t>čnim poljem</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ova operacija nema svoj inverz</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+ 3176890812513255034763174764138276 93272746955927x + 79052896607878758718120572 025718535432100651934</a:t>
                </a: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 687907852837564279074904382605163141518161494337</a:t>
                </a:r>
              </a:p>
            </p:txBody>
          </p:sp>
        </mc:Choice>
        <mc:Fallback xmlns="">
          <p:sp>
            <p:nvSpPr>
              <p:cNvPr id="6" name="TextBox 5">
                <a:extLst>
                  <a:ext uri="{FF2B5EF4-FFF2-40B4-BE49-F238E27FC236}">
                    <a16:creationId xmlns:a16="http://schemas.microsoft.com/office/drawing/2014/main" id="{F70B3D53-AB08-58EE-FA96-AC8BD825A856}"/>
                  </a:ext>
                </a:extLst>
              </p:cNvPr>
              <p:cNvSpPr txBox="1">
                <a:spLocks noRot="1" noChangeAspect="1" noMove="1" noResize="1" noEditPoints="1" noAdjustHandles="1" noChangeArrowheads="1" noChangeShapeType="1" noTextEdit="1"/>
              </p:cNvSpPr>
              <p:nvPr/>
            </p:nvSpPr>
            <p:spPr>
              <a:xfrm>
                <a:off x="5646136" y="1233449"/>
                <a:ext cx="6527388" cy="5196294"/>
              </a:xfrm>
              <a:prstGeom prst="rect">
                <a:avLst/>
              </a:prstGeom>
              <a:blipFill>
                <a:blip r:embed="rId4"/>
                <a:stretch>
                  <a:fillRect l="-934" t="-586" r="-93" b="-1055"/>
                </a:stretch>
              </a:blipFill>
            </p:spPr>
            <p:txBody>
              <a:bodyPr/>
              <a:lstStyle/>
              <a:p>
                <a:r>
                  <a:rPr lang="en-US">
                    <a:noFill/>
                  </a:rPr>
                  <a:t> </a:t>
                </a:r>
              </a:p>
            </p:txBody>
          </p:sp>
        </mc:Fallback>
      </mc:AlternateContent>
    </p:spTree>
    <p:extLst>
      <p:ext uri="{BB962C8B-B14F-4D97-AF65-F5344CB8AC3E}">
        <p14:creationId xmlns:p14="http://schemas.microsoft.com/office/powerpoint/2010/main" val="28741629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3"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4622212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2"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92010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665" y="21431"/>
            <a:ext cx="5153410" cy="6815137"/>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4EFD8FF3-3376-0AA0-0C34-E83DD9BA958F}"/>
              </a:ext>
            </a:extLst>
          </p:cNvPr>
          <p:cNvSpPr txBox="1"/>
          <p:nvPr/>
        </p:nvSpPr>
        <p:spPr>
          <a:xfrm>
            <a:off x="564613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74D9E09-2A7A-B248-9A9A-6D9D235784DD}"/>
                  </a:ext>
                </a:extLst>
              </p:cNvPr>
              <p:cNvSpPr txBox="1"/>
              <p:nvPr/>
            </p:nvSpPr>
            <p:spPr>
              <a:xfrm>
                <a:off x="5646136" y="1233449"/>
                <a:ext cx="6527388" cy="5196294"/>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Koristi eliptičke krive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nad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kona</a:t>
                </a:r>
                <a:r>
                  <a:rPr lang="sr-Latn-RS" sz="2000" dirty="0">
                    <a:solidFill>
                      <a:sysClr val="windowText" lastClr="000000"/>
                    </a:solidFill>
                    <a:latin typeface="Calibri" panose="020F0502020204030204"/>
                  </a:rPr>
                  <a:t>čnim poljem</a:t>
                </a:r>
                <a:r>
                  <a:rPr lang="en-US" sz="2000" dirty="0">
                    <a:solidFill>
                      <a:sysClr val="windowText" lastClr="000000"/>
                    </a:solidFill>
                    <a:latin typeface="Calibri" panose="020F0502020204030204"/>
                  </a:rPr>
                  <a:t>                          </a:t>
                </a:r>
                <a14:m>
                  <m:oMath xmlns:m="http://schemas.openxmlformats.org/officeDocument/2006/math">
                    <m:r>
                      <a:rPr lang="en-US" sz="2000" i="1" dirty="0" smtClean="0">
                        <a:latin typeface="Cambria Math" panose="02040503050406030204" pitchFamily="18" charset="0"/>
                      </a:rPr>
                      <m:t>𝑦</m:t>
                    </m:r>
                    <m:r>
                      <a:rPr lang="en-US" sz="2000" i="1" baseline="30000" dirty="0" smtClean="0">
                        <a:latin typeface="Cambria Math" panose="02040503050406030204" pitchFamily="18" charset="0"/>
                      </a:rPr>
                      <m:t>2</m:t>
                    </m:r>
                    <m:r>
                      <a:rPr lang="en-US" sz="2000" i="1" dirty="0" smtClean="0">
                        <a:latin typeface="Cambria Math" panose="02040503050406030204" pitchFamily="18" charset="0"/>
                      </a:rPr>
                      <m:t>=</m:t>
                    </m:r>
                    <m:r>
                      <a:rPr lang="sr-Latn-RS" sz="2000" i="1" dirty="0">
                        <a:latin typeface="Cambria Math" panose="02040503050406030204" pitchFamily="18" charset="0"/>
                      </a:rPr>
                      <m:t>(</m:t>
                    </m:r>
                    <m:r>
                      <a:rPr lang="en-US" sz="2000" i="1" dirty="0" smtClean="0">
                        <a:latin typeface="Cambria Math" panose="02040503050406030204" pitchFamily="18" charset="0"/>
                      </a:rPr>
                      <m:t>𝑥</m:t>
                    </m:r>
                    <m:r>
                      <a:rPr lang="en-US" sz="2000" i="1" baseline="30000" dirty="0" smtClean="0">
                        <a:latin typeface="Cambria Math" panose="02040503050406030204" pitchFamily="18" charset="0"/>
                      </a:rPr>
                      <m:t>3</m:t>
                    </m:r>
                    <m:r>
                      <a:rPr lang="en-US" sz="2000" i="1" dirty="0" smtClean="0">
                        <a:latin typeface="Cambria Math" panose="02040503050406030204" pitchFamily="18" charset="0"/>
                      </a:rPr>
                      <m:t>+</m:t>
                    </m:r>
                    <m:r>
                      <a:rPr lang="en-US" sz="2000" i="1" dirty="0" smtClean="0">
                        <a:latin typeface="Cambria Math" panose="02040503050406030204" pitchFamily="18" charset="0"/>
                      </a:rPr>
                      <m:t>𝑎𝑥</m:t>
                    </m:r>
                    <m:r>
                      <a:rPr lang="en-US" sz="2000" b="0" i="1" dirty="0" smtClean="0">
                        <a:latin typeface="Cambria Math" panose="02040503050406030204" pitchFamily="18" charset="0"/>
                      </a:rPr>
                      <m:t>+</m:t>
                    </m:r>
                    <m:r>
                      <a:rPr lang="en-US" sz="2000" i="1" dirty="0" smtClean="0">
                        <a:latin typeface="Cambria Math" panose="02040503050406030204" pitchFamily="18" charset="0"/>
                      </a:rPr>
                      <m:t>𝑏</m:t>
                    </m:r>
                    <m:r>
                      <a:rPr lang="sr-Latn-RS" sz="2000" i="1" dirty="0">
                        <a:latin typeface="Cambria Math" panose="02040503050406030204" pitchFamily="18" charset="0"/>
                      </a:rPr>
                      <m:t>)</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𝑚𝑜𝑑</m:t>
                    </m:r>
                    <m:r>
                      <a:rPr lang="sr-Latn-RS" sz="2000" i="1" dirty="0" smtClean="0">
                        <a:latin typeface="Cambria Math" panose="02040503050406030204" pitchFamily="18" charset="0"/>
                      </a:rPr>
                      <m:t> </m:t>
                    </m:r>
                    <m:r>
                      <a:rPr lang="sr-Latn-RS" sz="2000" i="1" dirty="0" smtClean="0">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operaciju sabiranja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Defini</a:t>
                </a:r>
                <a:r>
                  <a:rPr lang="sr-Latn-RS" sz="2000" dirty="0">
                    <a:solidFill>
                      <a:sysClr val="windowText" lastClr="000000"/>
                    </a:solidFill>
                    <a:latin typeface="Calibri" panose="020F0502020204030204"/>
                  </a:rPr>
                  <a:t>šemo jednosmernu operaciju množenja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en-US" sz="20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ova operacija nema svoj inverz</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+ 3176890812513255034763174764138276 93272746955927x + 79052896607878758718120572 025718535432100651934</a:t>
                </a: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115792089237316195423570985008 687907852837564279074904382605163141518161494337</a:t>
                </a:r>
              </a:p>
            </p:txBody>
          </p:sp>
        </mc:Choice>
        <mc:Fallback xmlns="">
          <p:sp>
            <p:nvSpPr>
              <p:cNvPr id="6" name="TextBox 5">
                <a:extLst>
                  <a:ext uri="{FF2B5EF4-FFF2-40B4-BE49-F238E27FC236}">
                    <a16:creationId xmlns:a16="http://schemas.microsoft.com/office/drawing/2014/main" id="{B74D9E09-2A7A-B248-9A9A-6D9D235784DD}"/>
                  </a:ext>
                </a:extLst>
              </p:cNvPr>
              <p:cNvSpPr txBox="1">
                <a:spLocks noRot="1" noChangeAspect="1" noMove="1" noResize="1" noEditPoints="1" noAdjustHandles="1" noChangeArrowheads="1" noChangeShapeType="1" noTextEdit="1"/>
              </p:cNvSpPr>
              <p:nvPr/>
            </p:nvSpPr>
            <p:spPr>
              <a:xfrm>
                <a:off x="5646136" y="1233449"/>
                <a:ext cx="6527388" cy="5196294"/>
              </a:xfrm>
              <a:prstGeom prst="rect">
                <a:avLst/>
              </a:prstGeom>
              <a:blipFill>
                <a:blip r:embed="rId4"/>
                <a:stretch>
                  <a:fillRect l="-934" t="-586" r="-93" b="-1055"/>
                </a:stretch>
              </a:blipFill>
            </p:spPr>
            <p:txBody>
              <a:bodyPr/>
              <a:lstStyle/>
              <a:p>
                <a:r>
                  <a:rPr lang="en-US">
                    <a:noFill/>
                  </a:rPr>
                  <a:t> </a:t>
                </a:r>
              </a:p>
            </p:txBody>
          </p:sp>
        </mc:Fallback>
      </mc:AlternateContent>
    </p:spTree>
    <p:extLst>
      <p:ext uri="{BB962C8B-B14F-4D97-AF65-F5344CB8AC3E}">
        <p14:creationId xmlns:p14="http://schemas.microsoft.com/office/powerpoint/2010/main" val="877454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en-US" sz="4800" dirty="0">
                <a:solidFill>
                  <a:srgbClr val="FFFFFF"/>
                </a:solidFill>
              </a:rPr>
              <a:t>UVOD U </a:t>
            </a:r>
            <a:r>
              <a:rPr lang="en-US" sz="4800" b="1" dirty="0">
                <a:gradFill flip="none" rotWithShape="1">
                  <a:gsLst>
                    <a:gs pos="0">
                      <a:srgbClr val="01023B">
                        <a:lumMod val="100000"/>
                      </a:srgbClr>
                    </a:gs>
                    <a:gs pos="100000">
                      <a:srgbClr val="EA9A5C"/>
                    </a:gs>
                    <a:gs pos="50000">
                      <a:srgbClr val="A53F52"/>
                    </a:gs>
                  </a:gsLst>
                  <a:path path="circle">
                    <a:fillToRect t="100000" r="100000"/>
                  </a:path>
                  <a:tileRect l="-100000" b="-100000"/>
                </a:gradFill>
                <a:effectLst/>
              </a:rPr>
              <a:t>BLOCKCHAIN</a:t>
            </a:r>
            <a:endParaRPr lang="en-US" sz="4800" dirty="0">
              <a:solidFill>
                <a:srgbClr val="FFFFFF"/>
              </a:solidFill>
            </a:endParaRPr>
          </a:p>
        </p:txBody>
      </p:sp>
    </p:spTree>
    <p:extLst>
      <p:ext uri="{BB962C8B-B14F-4D97-AF65-F5344CB8AC3E}">
        <p14:creationId xmlns:p14="http://schemas.microsoft.com/office/powerpoint/2010/main" val="47997040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1"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1157956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83B7E4-6387-F651-F4E3-66B29EFF91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76" y="20594"/>
            <a:ext cx="12151071" cy="6480572"/>
          </a:xfrm>
          <a:prstGeom prst="rect">
            <a:avLst/>
          </a:prstGeom>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2" name="TextBox 1">
            <a:extLst>
              <a:ext uri="{FF2B5EF4-FFF2-40B4-BE49-F238E27FC236}">
                <a16:creationId xmlns:a16="http://schemas.microsoft.com/office/drawing/2014/main" id="{CF9283D8-E97E-4F43-98FD-29CC7E005719}"/>
              </a:ext>
            </a:extLst>
          </p:cNvPr>
          <p:cNvSpPr txBox="1"/>
          <p:nvPr/>
        </p:nvSpPr>
        <p:spPr>
          <a:xfrm>
            <a:off x="19050" y="6523245"/>
            <a:ext cx="12172949" cy="369332"/>
          </a:xfrm>
          <a:prstGeom prst="rect">
            <a:avLst/>
          </a:prstGeom>
          <a:noFill/>
        </p:spPr>
        <p:txBody>
          <a:bodyPr wrap="square" rtlCol="0">
            <a:spAutoFit/>
          </a:bodyPr>
          <a:lstStyle/>
          <a:p>
            <a:pPr algn="ctr"/>
            <a:r>
              <a:rPr lang="en-US" dirty="0">
                <a:solidFill>
                  <a:schemeClr val="accent1">
                    <a:lumMod val="75000"/>
                  </a:schemeClr>
                </a:solidFill>
              </a:rPr>
              <a:t>https://hanneman.org/siglab/curves.html</a:t>
            </a:r>
          </a:p>
        </p:txBody>
      </p:sp>
      <p:sp>
        <p:nvSpPr>
          <p:cNvPr id="3" name="TextBox 2">
            <a:extLst>
              <a:ext uri="{FF2B5EF4-FFF2-40B4-BE49-F238E27FC236}">
                <a16:creationId xmlns:a16="http://schemas.microsoft.com/office/drawing/2014/main" id="{54A825F0-BE92-6BE9-DECF-F135AFF0A2F0}"/>
              </a:ext>
            </a:extLst>
          </p:cNvPr>
          <p:cNvSpPr txBox="1"/>
          <p:nvPr/>
        </p:nvSpPr>
        <p:spPr>
          <a:xfrm>
            <a:off x="5911702" y="299838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9872318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77EF11-52D5-FECC-83AC-89FE4715BDC4}"/>
              </a:ext>
            </a:extLst>
          </p:cNvPr>
          <p:cNvSpPr txBox="1"/>
          <p:nvPr/>
        </p:nvSpPr>
        <p:spPr>
          <a:xfrm>
            <a:off x="542486" y="648674"/>
            <a:ext cx="5411747"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ECDSA</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9C6A3DC-B8D3-7FD5-1BF9-8F23D5AAF057}"/>
                  </a:ext>
                </a:extLst>
              </p:cNvPr>
              <p:cNvSpPr txBox="1"/>
              <p:nvPr/>
            </p:nvSpPr>
            <p:spPr>
              <a:xfrm>
                <a:off x="542485" y="1232728"/>
                <a:ext cx="3306501" cy="1862048"/>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Potpis = </a:t>
                </a:r>
                <a:r>
                  <a:rPr lang="sr-Latn-RS" sz="2000" dirty="0">
                    <a:solidFill>
                      <a:sysClr val="windowText" lastClr="000000"/>
                    </a:solidFill>
                    <a:latin typeface="Calibri" panose="020F0502020204030204"/>
                  </a:rPr>
                  <a:t>(</a:t>
                </a:r>
                <a14:m>
                  <m:oMath xmlns:m="http://schemas.openxmlformats.org/officeDocument/2006/math">
                    <m:r>
                      <a:rPr lang="en-US" sz="2000" b="0" i="1" smtClean="0">
                        <a:solidFill>
                          <a:srgbClr val="A53F52"/>
                        </a:solidFill>
                        <a:latin typeface="Cambria Math" panose="02040503050406030204" pitchFamily="18" charset="0"/>
                      </a:rPr>
                      <m:t>𝑟</m:t>
                    </m:r>
                  </m:oMath>
                </a14:m>
                <a:r>
                  <a:rPr lang="sr-Latn-RS" sz="2000" dirty="0">
                    <a:solidFill>
                      <a:sysClr val="windowText" lastClr="000000"/>
                    </a:solidFill>
                    <a:latin typeface="Calibri" panose="020F0502020204030204"/>
                  </a:rPr>
                  <a:t>,</a:t>
                </a:r>
                <a:r>
                  <a:rPr lang="en-US" sz="2000" dirty="0">
                    <a:solidFill>
                      <a:sysClr val="windowText" lastClr="000000"/>
                    </a:solidFill>
                  </a:rPr>
                  <a:t> </a:t>
                </a:r>
                <a14:m>
                  <m:oMath xmlns:m="http://schemas.openxmlformats.org/officeDocument/2006/math">
                    <m:r>
                      <a:rPr lang="en-US" sz="2000" i="1" smtClean="0">
                        <a:solidFill>
                          <a:srgbClr val="A53F52"/>
                        </a:solidFill>
                        <a:latin typeface="Cambria Math" panose="02040503050406030204" pitchFamily="18" charset="0"/>
                      </a:rPr>
                      <m:t>𝑠</m:t>
                    </m:r>
                  </m:oMath>
                </a14:m>
                <a:r>
                  <a:rPr lang="sr-Latn-RS" sz="2000" dirty="0">
                    <a:solidFill>
                      <a:sysClr val="windowText" lastClr="000000"/>
                    </a:solidFill>
                    <a:latin typeface="Calibri" panose="020F0502020204030204"/>
                  </a:rPr>
                  <a:t>)</a:t>
                </a:r>
                <a:endParaRPr lang="en-US" sz="2000" dirty="0">
                  <a:solidFill>
                    <a:sysClr val="windowText" lastClr="000000"/>
                  </a:solidFill>
                  <a:latin typeface="Calibri" panose="020F0502020204030204"/>
                </a:endParaRPr>
              </a:p>
              <a:p>
                <a:pPr>
                  <a:spcAft>
                    <a:spcPts val="200"/>
                  </a:spcAft>
                </a:pPr>
                <a:r>
                  <a:rPr lang="en-US" sz="2000" dirty="0">
                    <a:solidFill>
                      <a:sysClr val="windowText" lastClr="000000"/>
                    </a:solidFill>
                    <a:latin typeface="Calibri" panose="020F0502020204030204"/>
                  </a:rPr>
                  <a:t>Pre </a:t>
                </a:r>
                <a:r>
                  <a:rPr lang="en-US" sz="2000" dirty="0" err="1">
                    <a:solidFill>
                      <a:sysClr val="windowText" lastClr="000000"/>
                    </a:solidFill>
                    <a:latin typeface="Calibri" panose="020F0502020204030204"/>
                  </a:rPr>
                  <a:t>slanja</a:t>
                </a:r>
                <a:r>
                  <a:rPr lang="en-US" sz="2000" dirty="0">
                    <a:solidFill>
                      <a:sysClr val="windowText" lastClr="000000"/>
                    </a:solidFill>
                    <a:latin typeface="Calibri" panose="020F0502020204030204"/>
                  </a:rPr>
                  <a:t> </a:t>
                </a:r>
                <a14:m>
                  <m:oMath xmlns:m="http://schemas.openxmlformats.org/officeDocument/2006/math">
                    <m:r>
                      <a:rPr lang="en-US" sz="2000" i="1" smtClean="0">
                        <a:solidFill>
                          <a:srgbClr val="01023B"/>
                        </a:solidFill>
                        <a:latin typeface="Cambria Math" panose="02040503050406030204" pitchFamily="18" charset="0"/>
                      </a:rPr>
                      <m:t>𝑀𝑆𝐺</m:t>
                    </m:r>
                    <m:r>
                      <a:rPr lang="en-US" sz="2000" i="1" smtClean="0">
                        <a:solidFill>
                          <a:sysClr val="windowText" lastClr="000000"/>
                        </a:solidFill>
                        <a:latin typeface="Cambria Math" panose="02040503050406030204" pitchFamily="18" charset="0"/>
                      </a:rPr>
                      <m:t> </m:t>
                    </m:r>
                  </m:oMath>
                </a14:m>
                <a:r>
                  <a:rPr lang="en-US" sz="2000" dirty="0">
                    <a:solidFill>
                      <a:sysClr val="windowText" lastClr="000000"/>
                    </a:solidFill>
                    <a:latin typeface="Calibri" panose="020F0502020204030204"/>
                  </a:rPr>
                  <a:t>:</a:t>
                </a:r>
              </a:p>
              <a:p>
                <a:pPr>
                  <a:spcAft>
                    <a:spcPts val="200"/>
                  </a:spcAft>
                </a:pPr>
                <a:r>
                  <a:rPr lang="sr-Latn-RS" sz="2000" dirty="0">
                    <a:solidFill>
                      <a:sysClr val="windowText" lastClr="000000"/>
                    </a:solidFill>
                    <a:latin typeface="Calibri" panose="020F0502020204030204"/>
                  </a:rPr>
                  <a:t>Parametri krive </a:t>
                </a:r>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𝑎</m:t>
                    </m:r>
                  </m:oMath>
                </a14:m>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𝑏</m:t>
                    </m:r>
                  </m:oMath>
                </a14:m>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200"/>
                  </a:spcAft>
                </a:pPr>
                <a:r>
                  <a:rPr lang="sr-Latn-RS" sz="2000" dirty="0">
                    <a:solidFill>
                      <a:sysClr val="windowText" lastClr="000000"/>
                    </a:solidFill>
                    <a:latin typeface="Calibri" panose="020F0502020204030204"/>
                  </a:rPr>
                  <a:t>Početna tačka </a:t>
                </a:r>
                <a:r>
                  <a:rPr lang="en-US" sz="2000" dirty="0">
                    <a:solidFill>
                      <a:sysClr val="windowText" lastClr="000000"/>
                    </a:solidFill>
                    <a:latin typeface="Calibri" panose="020F0502020204030204"/>
                  </a:rPr>
                  <a:t>= </a:t>
                </a:r>
                <a14:m>
                  <m:oMath xmlns:m="http://schemas.openxmlformats.org/officeDocument/2006/math">
                    <m:r>
                      <a:rPr lang="en-US" sz="2000" b="0" i="1" smtClean="0">
                        <a:solidFill>
                          <a:srgbClr val="01023B"/>
                        </a:solidFill>
                        <a:latin typeface="Cambria Math" panose="02040503050406030204" pitchFamily="18" charset="0"/>
                        <a:ea typeface="Cambria Math" panose="02040503050406030204" pitchFamily="18" charset="0"/>
                      </a:rPr>
                      <m:t>𝐺</m:t>
                    </m:r>
                  </m:oMath>
                </a14:m>
                <a:endParaRPr lang="en-US" sz="2000" b="1"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He</a:t>
                </a:r>
                <a:r>
                  <a:rPr lang="sr-Latn-RS" sz="2000" dirty="0">
                    <a:solidFill>
                      <a:sysClr val="windowText" lastClr="000000"/>
                    </a:solidFill>
                    <a:latin typeface="Calibri" panose="020F0502020204030204"/>
                  </a:rPr>
                  <a:t>š funkcija </a:t>
                </a:r>
                <a:r>
                  <a:rPr lang="en-US" sz="2000" dirty="0">
                    <a:solidFill>
                      <a:sysClr val="windowText" lastClr="000000"/>
                    </a:solidFill>
                    <a:latin typeface="Calibri" panose="020F0502020204030204"/>
                  </a:rPr>
                  <a:t>= </a:t>
                </a:r>
                <a14:m>
                  <m:oMath xmlns:m="http://schemas.openxmlformats.org/officeDocument/2006/math">
                    <m:r>
                      <a:rPr lang="en-US" sz="2000" b="0" i="1" smtClean="0">
                        <a:solidFill>
                          <a:srgbClr val="01023B"/>
                        </a:solidFill>
                        <a:latin typeface="Cambria Math" panose="02040503050406030204" pitchFamily="18" charset="0"/>
                      </a:rPr>
                      <m:t>𝐻𝐴𝑆𝐻</m:t>
                    </m:r>
                  </m:oMath>
                </a14:m>
                <a:endParaRPr lang="en-US" sz="2000" b="1" i="1" dirty="0">
                  <a:solidFill>
                    <a:sysClr val="windowText" lastClr="000000"/>
                  </a:solidFill>
                  <a:latin typeface="Calibri" panose="020F0502020204030204"/>
                </a:endParaRPr>
              </a:p>
            </p:txBody>
          </p:sp>
        </mc:Choice>
        <mc:Fallback xmlns="">
          <p:sp>
            <p:nvSpPr>
              <p:cNvPr id="6" name="TextBox 5">
                <a:extLst>
                  <a:ext uri="{FF2B5EF4-FFF2-40B4-BE49-F238E27FC236}">
                    <a16:creationId xmlns:a16="http://schemas.microsoft.com/office/drawing/2014/main" id="{79C6A3DC-B8D3-7FD5-1BF9-8F23D5AAF057}"/>
                  </a:ext>
                </a:extLst>
              </p:cNvPr>
              <p:cNvSpPr txBox="1">
                <a:spLocks noRot="1" noChangeAspect="1" noMove="1" noResize="1" noEditPoints="1" noAdjustHandles="1" noChangeArrowheads="1" noChangeShapeType="1" noTextEdit="1"/>
              </p:cNvSpPr>
              <p:nvPr/>
            </p:nvSpPr>
            <p:spPr>
              <a:xfrm>
                <a:off x="542485" y="1232728"/>
                <a:ext cx="3306501" cy="1862048"/>
              </a:xfrm>
              <a:prstGeom prst="rect">
                <a:avLst/>
              </a:prstGeom>
              <a:blipFill>
                <a:blip r:embed="rId3"/>
                <a:stretch>
                  <a:fillRect l="-2030" t="-1634" b="-490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6CC90B0-99BD-AEF6-475F-74F652E778BB}"/>
                  </a:ext>
                </a:extLst>
              </p:cNvPr>
              <p:cNvSpPr txBox="1"/>
              <p:nvPr/>
            </p:nvSpPr>
            <p:spPr>
              <a:xfrm>
                <a:off x="7587652" y="1227281"/>
                <a:ext cx="4061862" cy="2757743"/>
              </a:xfrm>
              <a:prstGeom prst="rect">
                <a:avLst/>
              </a:prstGeom>
              <a:noFill/>
            </p:spPr>
            <p:txBody>
              <a:bodyPr wrap="square" rtlCol="0">
                <a:spAutoFit/>
              </a:bodyPr>
              <a:lstStyle/>
              <a:p>
                <a:pPr>
                  <a:spcAft>
                    <a:spcPts val="200"/>
                  </a:spcAft>
                </a:pPr>
                <a:r>
                  <a:rPr lang="en-US" sz="2000" dirty="0">
                    <a:solidFill>
                      <a:sysClr val="windowText" lastClr="000000"/>
                    </a:solidFill>
                  </a:rPr>
                  <a:t>Validacija </a:t>
                </a:r>
                <a14:m>
                  <m:oMath xmlns:m="http://schemas.openxmlformats.org/officeDocument/2006/math">
                    <m:r>
                      <a:rPr lang="en-US" sz="2000" i="1" smtClean="0">
                        <a:solidFill>
                          <a:srgbClr val="01023B"/>
                        </a:solidFill>
                        <a:latin typeface="Cambria Math" panose="02040503050406030204" pitchFamily="18" charset="0"/>
                      </a:rPr>
                      <m:t>𝑀𝑆𝐺</m:t>
                    </m:r>
                  </m:oMath>
                </a14:m>
                <a:r>
                  <a:rPr lang="en-US" sz="2000" dirty="0">
                    <a:solidFill>
                      <a:sysClr val="windowText" lastClr="000000"/>
                    </a:solidFill>
                  </a:rPr>
                  <a:t>:</a:t>
                </a:r>
              </a:p>
              <a:p>
                <a:pPr>
                  <a:spcAft>
                    <a:spcPts val="200"/>
                  </a:spcAft>
                </a:pPr>
                <a:r>
                  <a:rPr lang="en-US" sz="2000" dirty="0" err="1">
                    <a:solidFill>
                      <a:sysClr val="windowText" lastClr="000000"/>
                    </a:solidFill>
                  </a:rPr>
                  <a:t>Dobija</a:t>
                </a:r>
                <a:r>
                  <a:rPr lang="en-US" sz="2000" dirty="0">
                    <a:solidFill>
                      <a:sysClr val="windowText" lastClr="000000"/>
                    </a:solidFill>
                  </a:rPr>
                  <a:t> </a:t>
                </a:r>
                <a14:m>
                  <m:oMath xmlns:m="http://schemas.openxmlformats.org/officeDocument/2006/math">
                    <m:sSub>
                      <m:sSubPr>
                        <m:ctrlPr>
                          <a:rPr lang="en-US" sz="2000" i="1" smtClean="0">
                            <a:solidFill>
                              <a:srgbClr val="EA9A5C"/>
                            </a:solidFill>
                            <a:latin typeface="Cambria Math" panose="02040503050406030204" pitchFamily="18" charset="0"/>
                          </a:rPr>
                        </m:ctrlPr>
                      </m:sSubPr>
                      <m:e>
                        <m:r>
                          <a:rPr lang="en-US" sz="2000" b="0" i="1" smtClean="0">
                            <a:solidFill>
                              <a:srgbClr val="EA9A5C"/>
                            </a:solidFill>
                            <a:latin typeface="Cambria Math" panose="02040503050406030204" pitchFamily="18" charset="0"/>
                          </a:rPr>
                          <m:t>𝑄</m:t>
                        </m:r>
                      </m:e>
                      <m:sub>
                        <m:r>
                          <a:rPr lang="en-US" sz="2000" b="0" i="1" smtClean="0">
                            <a:solidFill>
                              <a:srgbClr val="EA9A5C"/>
                            </a:solidFill>
                            <a:latin typeface="Cambria Math" panose="02040503050406030204" pitchFamily="18" charset="0"/>
                          </a:rPr>
                          <m:t>𝐴</m:t>
                        </m:r>
                      </m:sub>
                    </m:sSub>
                  </m:oMath>
                </a14:m>
                <a:r>
                  <a:rPr lang="en-US" sz="2000" dirty="0">
                    <a:solidFill>
                      <a:sysClr val="windowText" lastClr="000000"/>
                    </a:solidFill>
                  </a:rPr>
                  <a:t>, </a:t>
                </a:r>
                <a:r>
                  <a:rPr lang="sr-Latn-RS" sz="2000" dirty="0">
                    <a:solidFill>
                      <a:sysClr val="windowText" lastClr="000000"/>
                    </a:solidFill>
                  </a:rPr>
                  <a:t>(</a:t>
                </a:r>
                <a14:m>
                  <m:oMath xmlns:m="http://schemas.openxmlformats.org/officeDocument/2006/math">
                    <m:r>
                      <a:rPr lang="en-US" sz="2000" i="1" smtClean="0">
                        <a:solidFill>
                          <a:srgbClr val="A53F52"/>
                        </a:solidFill>
                        <a:latin typeface="Cambria Math" panose="02040503050406030204" pitchFamily="18" charset="0"/>
                      </a:rPr>
                      <m:t>𝑟</m:t>
                    </m:r>
                  </m:oMath>
                </a14:m>
                <a:r>
                  <a:rPr lang="sr-Latn-RS" sz="2000" dirty="0">
                    <a:solidFill>
                      <a:sysClr val="windowText" lastClr="000000"/>
                    </a:solidFill>
                  </a:rPr>
                  <a:t>,</a:t>
                </a:r>
                <a:r>
                  <a:rPr lang="en-US" sz="2000" dirty="0">
                    <a:solidFill>
                      <a:sysClr val="windowText" lastClr="000000"/>
                    </a:solidFill>
                  </a:rPr>
                  <a:t> </a:t>
                </a:r>
                <a14:m>
                  <m:oMath xmlns:m="http://schemas.openxmlformats.org/officeDocument/2006/math">
                    <m:r>
                      <a:rPr lang="en-US" sz="2000" i="1" smtClean="0">
                        <a:solidFill>
                          <a:srgbClr val="A53F52"/>
                        </a:solidFill>
                        <a:latin typeface="Cambria Math" panose="02040503050406030204" pitchFamily="18" charset="0"/>
                      </a:rPr>
                      <m:t>𝑠</m:t>
                    </m:r>
                  </m:oMath>
                </a14:m>
                <a:r>
                  <a:rPr lang="sr-Latn-RS" sz="2000" dirty="0">
                    <a:solidFill>
                      <a:sysClr val="windowText" lastClr="000000"/>
                    </a:solidFill>
                  </a:rPr>
                  <a:t>)</a:t>
                </a:r>
                <a:r>
                  <a:rPr lang="en-US" sz="2000" dirty="0">
                    <a:solidFill>
                      <a:sysClr val="windowText" lastClr="000000"/>
                    </a:solidFill>
                  </a:rPr>
                  <a:t> </a:t>
                </a:r>
                <a:r>
                  <a:rPr lang="en-US" sz="2000" dirty="0" err="1">
                    <a:solidFill>
                      <a:sysClr val="windowText" lastClr="000000"/>
                    </a:solidFill>
                  </a:rPr>
                  <a:t>i</a:t>
                </a:r>
                <a:r>
                  <a:rPr lang="en-US" sz="2000" dirty="0">
                    <a:solidFill>
                      <a:sysClr val="windowText" lastClr="000000"/>
                    </a:solidFill>
                  </a:rPr>
                  <a:t> </a:t>
                </a:r>
                <a14:m>
                  <m:oMath xmlns:m="http://schemas.openxmlformats.org/officeDocument/2006/math">
                    <m:r>
                      <a:rPr lang="en-US" sz="2000" i="1" smtClean="0">
                        <a:solidFill>
                          <a:srgbClr val="01023B"/>
                        </a:solidFill>
                        <a:latin typeface="Cambria Math" panose="02040503050406030204" pitchFamily="18" charset="0"/>
                      </a:rPr>
                      <m:t>𝑀𝑆𝐺</m:t>
                    </m:r>
                  </m:oMath>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r>
                        <a:rPr lang="en-US" sz="2000" i="1">
                          <a:solidFill>
                            <a:sysClr val="windowText" lastClr="000000"/>
                          </a:solidFill>
                          <a:latin typeface="Cambria Math" panose="02040503050406030204" pitchFamily="18" charset="0"/>
                        </a:rPr>
                        <m:t>h</m:t>
                      </m:r>
                      <m:r>
                        <a:rPr lang="en-US" sz="2000" i="1">
                          <a:solidFill>
                            <a:sysClr val="windowText" lastClr="000000"/>
                          </a:solidFill>
                          <a:latin typeface="Cambria Math" panose="02040503050406030204" pitchFamily="18" charset="0"/>
                        </a:rPr>
                        <m:t>=</m:t>
                      </m:r>
                      <m:r>
                        <a:rPr lang="en-US" sz="2000" i="1" smtClean="0">
                          <a:solidFill>
                            <a:srgbClr val="01023B"/>
                          </a:solidFill>
                          <a:latin typeface="Cambria Math" panose="02040503050406030204" pitchFamily="18" charset="0"/>
                        </a:rPr>
                        <m:t>𝐻𝐴𝑆𝐻</m:t>
                      </m:r>
                      <m:d>
                        <m:dPr>
                          <m:ctrlPr>
                            <a:rPr lang="en-US" sz="2000" i="1">
                              <a:solidFill>
                                <a:sysClr val="windowText" lastClr="000000"/>
                              </a:solidFill>
                              <a:latin typeface="Cambria Math" panose="02040503050406030204" pitchFamily="18" charset="0"/>
                            </a:rPr>
                          </m:ctrlPr>
                        </m:dPr>
                        <m:e>
                          <m:r>
                            <a:rPr lang="en-US" sz="2000" i="1" smtClean="0">
                              <a:solidFill>
                                <a:srgbClr val="01023B"/>
                              </a:solidFill>
                              <a:latin typeface="Cambria Math" panose="02040503050406030204" pitchFamily="18" charset="0"/>
                            </a:rPr>
                            <m:t>𝑀𝑆𝐺</m:t>
                          </m:r>
                        </m:e>
                      </m:d>
                    </m:oMath>
                  </m:oMathPara>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r>
                        <a:rPr lang="en-US" sz="2000" i="1">
                          <a:solidFill>
                            <a:sysClr val="windowText" lastClr="000000"/>
                          </a:solidFill>
                          <a:latin typeface="Cambria Math" panose="02040503050406030204" pitchFamily="18" charset="0"/>
                        </a:rPr>
                        <m:t>𝑧</m:t>
                      </m:r>
                      <m:r>
                        <a:rPr lang="en-US" sz="2000" i="1">
                          <a:solidFill>
                            <a:sysClr val="windowText" lastClr="000000"/>
                          </a:solidFill>
                          <a:latin typeface="Cambria Math" panose="02040503050406030204" pitchFamily="18" charset="0"/>
                        </a:rPr>
                        <m:t>=</m:t>
                      </m:r>
                      <m:r>
                        <a:rPr lang="en-US" sz="2000" i="1">
                          <a:solidFill>
                            <a:sysClr val="windowText" lastClr="000000"/>
                          </a:solidFill>
                          <a:latin typeface="Cambria Math" panose="02040503050406030204" pitchFamily="18" charset="0"/>
                        </a:rPr>
                        <m:t>h</m:t>
                      </m:r>
                      <m:r>
                        <a:rPr lang="en-US" sz="2000" i="1">
                          <a:solidFill>
                            <a:sysClr val="windowText" lastClr="000000"/>
                          </a:solidFill>
                          <a:latin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m:t>
                          </m:r>
                          <m:r>
                            <a:rPr lang="en-US" sz="2000" i="1">
                              <a:solidFill>
                                <a:sysClr val="windowText" lastClr="000000"/>
                              </a:solidFill>
                              <a:latin typeface="Cambria Math" panose="02040503050406030204" pitchFamily="18" charset="0"/>
                            </a:rPr>
                            <m:t>𝐿</m:t>
                          </m:r>
                        </m:e>
                        <m:sub>
                          <m:r>
                            <a:rPr lang="en-US" sz="2000" i="1">
                              <a:solidFill>
                                <a:sysClr val="windowText" lastClr="000000"/>
                              </a:solidFill>
                              <a:latin typeface="Cambria Math" panose="02040503050406030204" pitchFamily="18" charset="0"/>
                            </a:rPr>
                            <m:t>h</m:t>
                          </m:r>
                        </m:sub>
                      </m:sSub>
                      <m:r>
                        <a:rPr lang="en-US" sz="2000" i="1">
                          <a:solidFill>
                            <a:sysClr val="windowText" lastClr="000000"/>
                          </a:solidFill>
                          <a:latin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𝐿</m:t>
                          </m:r>
                        </m:e>
                        <m:sub>
                          <m:r>
                            <a:rPr lang="en-US" sz="2000" i="1">
                              <a:solidFill>
                                <a:sysClr val="windowText" lastClr="000000"/>
                              </a:solidFill>
                              <a:latin typeface="Cambria Math" panose="02040503050406030204" pitchFamily="18" charset="0"/>
                            </a:rPr>
                            <m:t>𝑝</m:t>
                          </m:r>
                        </m:sub>
                      </m:sSub>
                      <m:r>
                        <a:rPr lang="en-US" sz="2000" i="1">
                          <a:solidFill>
                            <a:sysClr val="windowText" lastClr="000000"/>
                          </a:solidFill>
                          <a:latin typeface="Cambria Math" panose="02040503050406030204" pitchFamily="18" charset="0"/>
                        </a:rPr>
                        <m:t>)</m:t>
                      </m:r>
                    </m:oMath>
                  </m:oMathPara>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sSub>
                        <m:sSubPr>
                          <m:ctrlPr>
                            <a:rPr lang="en-US" sz="2000" i="1" smtClean="0">
                              <a:solidFill>
                                <a:sysClr val="windowText" lastClr="000000"/>
                              </a:solidFill>
                              <a:latin typeface="Cambria Math" panose="02040503050406030204" pitchFamily="18" charset="0"/>
                            </a:rPr>
                          </m:ctrlPr>
                        </m:sSubPr>
                        <m:e>
                          <m:r>
                            <a:rPr lang="en-US" sz="2000" b="0" i="1" smtClean="0">
                              <a:solidFill>
                                <a:sysClr val="windowText" lastClr="000000"/>
                              </a:solidFill>
                              <a:latin typeface="Cambria Math" panose="02040503050406030204" pitchFamily="18" charset="0"/>
                            </a:rPr>
                            <m:t>𝑢</m:t>
                          </m:r>
                        </m:e>
                        <m:sub>
                          <m:r>
                            <a:rPr lang="en-US" sz="2000" b="0" i="1" smtClean="0">
                              <a:solidFill>
                                <a:sysClr val="windowText" lastClr="000000"/>
                              </a:solidFill>
                              <a:latin typeface="Cambria Math" panose="02040503050406030204" pitchFamily="18" charset="0"/>
                            </a:rPr>
                            <m:t>1</m:t>
                          </m:r>
                        </m:sub>
                      </m:sSub>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𝑧</m:t>
                      </m:r>
                      <m:r>
                        <a:rPr lang="en-US" sz="2000" b="0" i="1" smtClean="0">
                          <a:solidFill>
                            <a:sysClr val="windowText" lastClr="000000"/>
                          </a:solidFill>
                          <a:latin typeface="Cambria Math" panose="02040503050406030204" pitchFamily="18" charset="0"/>
                          <a:ea typeface="Cambria Math" panose="02040503050406030204" pitchFamily="18" charset="0"/>
                        </a:rPr>
                        <m:t>∙</m:t>
                      </m:r>
                      <m:sSup>
                        <m:sSupPr>
                          <m:ctrlPr>
                            <a:rPr lang="en-US" sz="2000" b="0" i="1" smtClean="0">
                              <a:solidFill>
                                <a:sysClr val="windowText" lastClr="000000"/>
                              </a:solidFill>
                              <a:latin typeface="Cambria Math" panose="02040503050406030204" pitchFamily="18" charset="0"/>
                              <a:ea typeface="Cambria Math" panose="02040503050406030204" pitchFamily="18" charset="0"/>
                            </a:rPr>
                          </m:ctrlPr>
                        </m:sSupPr>
                        <m:e>
                          <m:r>
                            <a:rPr lang="en-US" sz="2000" b="0" i="1" smtClean="0">
                              <a:solidFill>
                                <a:srgbClr val="A53F52"/>
                              </a:solidFill>
                              <a:latin typeface="Cambria Math" panose="02040503050406030204" pitchFamily="18" charset="0"/>
                              <a:ea typeface="Cambria Math" panose="02040503050406030204" pitchFamily="18" charset="0"/>
                            </a:rPr>
                            <m:t>𝑠</m:t>
                          </m:r>
                        </m:e>
                        <m:sup>
                          <m:r>
                            <a:rPr lang="en-US" sz="2000" b="0" i="1" smtClean="0">
                              <a:solidFill>
                                <a:sysClr val="windowText" lastClr="000000"/>
                              </a:solidFill>
                              <a:latin typeface="Cambria Math" panose="02040503050406030204" pitchFamily="18" charset="0"/>
                              <a:ea typeface="Cambria Math" panose="02040503050406030204" pitchFamily="18" charset="0"/>
                            </a:rPr>
                            <m:t>−1</m:t>
                          </m:r>
                        </m:sup>
                      </m:sSup>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rgbClr val="01023B"/>
                          </a:solidFill>
                          <a:latin typeface="Cambria Math" panose="02040503050406030204" pitchFamily="18" charset="0"/>
                          <a:ea typeface="Cambria Math" panose="02040503050406030204" pitchFamily="18" charset="0"/>
                        </a:rPr>
                        <m:t>𝑝</m:t>
                      </m:r>
                    </m:oMath>
                  </m:oMathPara>
                </a14:m>
                <a:endParaRPr lang="en-US" sz="2000" b="0" dirty="0">
                  <a:solidFill>
                    <a:sysClr val="windowText" lastClr="000000"/>
                  </a:solidFill>
                  <a:ea typeface="Cambria Math" panose="02040503050406030204" pitchFamily="18" charset="0"/>
                </a:endParaRPr>
              </a:p>
              <a:p>
                <a:pPr>
                  <a:spcAft>
                    <a:spcPts val="200"/>
                  </a:spcAft>
                </a:pPr>
                <a14:m>
                  <m:oMathPara xmlns:m="http://schemas.openxmlformats.org/officeDocument/2006/math">
                    <m:oMathParaPr>
                      <m:jc m:val="left"/>
                    </m:oMathParaPr>
                    <m:oMath xmlns:m="http://schemas.openxmlformats.org/officeDocument/2006/math">
                      <m:sSub>
                        <m:sSubPr>
                          <m:ctrlPr>
                            <a:rPr lang="en-US" sz="2000" i="1" smtClean="0">
                              <a:solidFill>
                                <a:sysClr val="windowText" lastClr="000000"/>
                              </a:solidFill>
                              <a:latin typeface="Cambria Math" panose="02040503050406030204" pitchFamily="18" charset="0"/>
                            </a:rPr>
                          </m:ctrlPr>
                        </m:sSubPr>
                        <m:e>
                          <m:r>
                            <a:rPr lang="en-US" sz="2000" b="0" i="1" smtClean="0">
                              <a:solidFill>
                                <a:sysClr val="windowText" lastClr="000000"/>
                              </a:solidFill>
                              <a:latin typeface="Cambria Math" panose="02040503050406030204" pitchFamily="18" charset="0"/>
                            </a:rPr>
                            <m:t>𝑢</m:t>
                          </m:r>
                        </m:e>
                        <m:sub>
                          <m:r>
                            <a:rPr lang="en-US" sz="2000" b="0" i="1" smtClean="0">
                              <a:solidFill>
                                <a:sysClr val="windowText" lastClr="000000"/>
                              </a:solidFill>
                              <a:latin typeface="Cambria Math" panose="02040503050406030204" pitchFamily="18" charset="0"/>
                            </a:rPr>
                            <m:t>2</m:t>
                          </m:r>
                        </m:sub>
                      </m:sSub>
                      <m:r>
                        <a:rPr lang="en-US" sz="2000" b="0" i="1" smtClean="0">
                          <a:solidFill>
                            <a:sysClr val="windowText" lastClr="000000"/>
                          </a:solidFill>
                          <a:latin typeface="Cambria Math" panose="02040503050406030204" pitchFamily="18" charset="0"/>
                        </a:rPr>
                        <m:t>=</m:t>
                      </m:r>
                      <m:r>
                        <a:rPr lang="en-US" sz="2000" b="0" i="1" smtClean="0">
                          <a:solidFill>
                            <a:srgbClr val="A53F52"/>
                          </a:solidFill>
                          <a:latin typeface="Cambria Math" panose="02040503050406030204" pitchFamily="18" charset="0"/>
                        </a:rPr>
                        <m:t>𝑟</m:t>
                      </m:r>
                      <m:r>
                        <a:rPr lang="en-US" sz="2000" b="0" i="1" smtClean="0">
                          <a:solidFill>
                            <a:sysClr val="windowText" lastClr="000000"/>
                          </a:solidFill>
                          <a:latin typeface="Cambria Math" panose="02040503050406030204" pitchFamily="18" charset="0"/>
                          <a:ea typeface="Cambria Math" panose="02040503050406030204" pitchFamily="18" charset="0"/>
                        </a:rPr>
                        <m:t>∙</m:t>
                      </m:r>
                      <m:sSup>
                        <m:sSupPr>
                          <m:ctrlPr>
                            <a:rPr lang="en-US" sz="2000" b="0" i="1" smtClean="0">
                              <a:solidFill>
                                <a:sysClr val="windowText" lastClr="000000"/>
                              </a:solidFill>
                              <a:latin typeface="Cambria Math" panose="02040503050406030204" pitchFamily="18" charset="0"/>
                              <a:ea typeface="Cambria Math" panose="02040503050406030204" pitchFamily="18" charset="0"/>
                            </a:rPr>
                          </m:ctrlPr>
                        </m:sSupPr>
                        <m:e>
                          <m:r>
                            <a:rPr lang="en-US" sz="2000" b="0" i="1" smtClean="0">
                              <a:solidFill>
                                <a:srgbClr val="A53F52"/>
                              </a:solidFill>
                              <a:latin typeface="Cambria Math" panose="02040503050406030204" pitchFamily="18" charset="0"/>
                              <a:ea typeface="Cambria Math" panose="02040503050406030204" pitchFamily="18" charset="0"/>
                            </a:rPr>
                            <m:t>𝑠</m:t>
                          </m:r>
                        </m:e>
                        <m:sup>
                          <m:r>
                            <a:rPr lang="en-US" sz="2000" b="0" i="1" smtClean="0">
                              <a:solidFill>
                                <a:sysClr val="windowText" lastClr="000000"/>
                              </a:solidFill>
                              <a:latin typeface="Cambria Math" panose="02040503050406030204" pitchFamily="18" charset="0"/>
                              <a:ea typeface="Cambria Math" panose="02040503050406030204" pitchFamily="18" charset="0"/>
                            </a:rPr>
                            <m:t>−1</m:t>
                          </m:r>
                        </m:sup>
                      </m:sSup>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rgbClr val="01023B"/>
                          </a:solidFill>
                          <a:latin typeface="Cambria Math" panose="02040503050406030204" pitchFamily="18" charset="0"/>
                          <a:ea typeface="Cambria Math" panose="02040503050406030204" pitchFamily="18" charset="0"/>
                        </a:rPr>
                        <m:t>𝑝</m:t>
                      </m:r>
                    </m:oMath>
                  </m:oMathPara>
                </a14:m>
                <a:endParaRPr lang="en-US" sz="2000" b="0" dirty="0">
                  <a:solidFill>
                    <a:sysClr val="windowText" lastClr="000000"/>
                  </a:solidFill>
                  <a:ea typeface="Cambria Math" panose="02040503050406030204" pitchFamily="18" charset="0"/>
                </a:endParaRPr>
              </a:p>
              <a:p>
                <a:pPr>
                  <a:spcAft>
                    <a:spcPts val="200"/>
                  </a:spcAft>
                </a:pPr>
                <a14:m>
                  <m:oMath xmlns:m="http://schemas.openxmlformats.org/officeDocument/2006/math">
                    <m:r>
                      <a:rPr lang="en-US" sz="2000" b="0" i="1" smtClean="0">
                        <a:solidFill>
                          <a:sysClr val="windowText" lastClr="000000"/>
                        </a:solidFill>
                        <a:latin typeface="Cambria Math" panose="02040503050406030204" pitchFamily="18" charset="0"/>
                      </a:rPr>
                      <m:t>𝑇</m:t>
                    </m:r>
                    <m:r>
                      <a:rPr lang="en-US" sz="2000" b="0" i="1" smtClean="0">
                        <a:solidFill>
                          <a:sysClr val="windowText" lastClr="000000"/>
                        </a:solidFill>
                        <a:latin typeface="Cambria Math" panose="02040503050406030204" pitchFamily="18" charset="0"/>
                      </a:rPr>
                      <m:t>=</m:t>
                    </m:r>
                  </m:oMath>
                </a14:m>
                <a:r>
                  <a:rPr lang="en-US" sz="2000" dirty="0">
                    <a:solidFill>
                      <a:sysClr val="windowText" lastClr="000000"/>
                    </a:solidFill>
                  </a:rPr>
                  <a:t> </a:t>
                </a:r>
                <a14:m>
                  <m:oMath xmlns:m="http://schemas.openxmlformats.org/officeDocument/2006/math">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𝑢</m:t>
                        </m:r>
                      </m:e>
                      <m:sub>
                        <m:r>
                          <a:rPr lang="en-US" sz="2000" i="1">
                            <a:solidFill>
                              <a:sysClr val="windowText" lastClr="000000"/>
                            </a:solidFill>
                            <a:latin typeface="Cambria Math" panose="02040503050406030204" pitchFamily="18" charset="0"/>
                          </a:rPr>
                          <m:t>1</m:t>
                        </m:r>
                      </m:sub>
                    </m:sSub>
                    <m:r>
                      <a:rPr lang="en-US" sz="200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rgbClr val="01023B"/>
                        </a:solidFill>
                        <a:latin typeface="Cambria Math" panose="02040503050406030204" pitchFamily="18" charset="0"/>
                        <a:ea typeface="Cambria Math" panose="02040503050406030204" pitchFamily="18" charset="0"/>
                      </a:rPr>
                      <m:t>𝐺</m:t>
                    </m:r>
                    <m:r>
                      <a:rPr lang="en-US" sz="20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𝑢</m:t>
                        </m:r>
                      </m:e>
                      <m:sub>
                        <m:r>
                          <a:rPr lang="en-US" sz="2000" i="1">
                            <a:solidFill>
                              <a:sysClr val="windowText" lastClr="000000"/>
                            </a:solidFill>
                            <a:latin typeface="Cambria Math" panose="02040503050406030204" pitchFamily="18" charset="0"/>
                          </a:rPr>
                          <m:t>2</m:t>
                        </m:r>
                      </m:sub>
                    </m:sSub>
                    <m:r>
                      <a:rPr lang="en-US" sz="200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i="1" smtClean="0">
                            <a:solidFill>
                              <a:srgbClr val="EA9A5C"/>
                            </a:solidFill>
                            <a:latin typeface="Cambria Math" panose="02040503050406030204" pitchFamily="18" charset="0"/>
                          </a:rPr>
                        </m:ctrlPr>
                      </m:sSubPr>
                      <m:e>
                        <m:r>
                          <a:rPr lang="en-US" sz="2000" i="1">
                            <a:solidFill>
                              <a:srgbClr val="EA9A5C"/>
                            </a:solidFill>
                            <a:latin typeface="Cambria Math" panose="02040503050406030204" pitchFamily="18" charset="0"/>
                          </a:rPr>
                          <m:t>𝑄</m:t>
                        </m:r>
                      </m:e>
                      <m:sub>
                        <m:r>
                          <a:rPr lang="en-US" sz="2000" i="1">
                            <a:solidFill>
                              <a:srgbClr val="EA9A5C"/>
                            </a:solidFill>
                            <a:latin typeface="Cambria Math" panose="02040503050406030204" pitchFamily="18" charset="0"/>
                          </a:rPr>
                          <m:t>𝐴</m:t>
                        </m:r>
                      </m:sub>
                    </m:sSub>
                  </m:oMath>
                </a14:m>
                <a:endParaRPr lang="en-US" sz="2000" dirty="0">
                  <a:solidFill>
                    <a:sysClr val="windowText" lastClr="000000"/>
                  </a:solidFill>
                </a:endParaRPr>
              </a:p>
              <a:p>
                <a:pPr>
                  <a:spcAft>
                    <a:spcPts val="200"/>
                  </a:spcAft>
                </a:pPr>
                <a14:m>
                  <m:oMath xmlns:m="http://schemas.openxmlformats.org/officeDocument/2006/math">
                    <m:r>
                      <a:rPr lang="en-US" sz="2000" i="1" smtClean="0">
                        <a:solidFill>
                          <a:sysClr val="windowText" lastClr="000000"/>
                        </a:solidFill>
                        <a:latin typeface="Cambria Math" panose="02040503050406030204" pitchFamily="18" charset="0"/>
                      </a:rPr>
                      <m:t>𝑀𝑆𝐺</m:t>
                    </m:r>
                  </m:oMath>
                </a14:m>
                <a:r>
                  <a:rPr lang="en-US" sz="2000" dirty="0">
                    <a:solidFill>
                      <a:sysClr val="windowText" lastClr="000000"/>
                    </a:solidFill>
                  </a:rPr>
                  <a:t> je </a:t>
                </a:r>
                <a:r>
                  <a:rPr lang="en-US" sz="2000" dirty="0" err="1">
                    <a:solidFill>
                      <a:sysClr val="windowText" lastClr="000000"/>
                    </a:solidFill>
                  </a:rPr>
                  <a:t>validna</a:t>
                </a:r>
                <a:r>
                  <a:rPr lang="en-US" sz="2000" dirty="0">
                    <a:solidFill>
                      <a:sysClr val="windowText" lastClr="000000"/>
                    </a:solidFill>
                  </a:rPr>
                  <a:t> </a:t>
                </a:r>
                <a:r>
                  <a:rPr lang="en-US" sz="2000" dirty="0" err="1">
                    <a:solidFill>
                      <a:sysClr val="windowText" lastClr="000000"/>
                    </a:solidFill>
                  </a:rPr>
                  <a:t>akko</a:t>
                </a:r>
                <a:r>
                  <a:rPr lang="en-US" sz="2000" dirty="0">
                    <a:solidFill>
                      <a:sysClr val="windowText" lastClr="000000"/>
                    </a:solidFill>
                  </a:rPr>
                  <a:t> </a:t>
                </a:r>
                <a14:m>
                  <m:oMath xmlns:m="http://schemas.openxmlformats.org/officeDocument/2006/math">
                    <m:r>
                      <a:rPr lang="en-US" sz="2000" b="0" i="1" smtClean="0">
                        <a:solidFill>
                          <a:srgbClr val="A53F52"/>
                        </a:solidFill>
                        <a:latin typeface="Cambria Math" panose="02040503050406030204" pitchFamily="18" charset="0"/>
                      </a:rPr>
                      <m:t>𝑟</m:t>
                    </m:r>
                    <m:r>
                      <a:rPr lang="en-US" sz="20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b="0" i="1" smtClean="0">
                            <a:solidFill>
                              <a:sysClr val="windowText" lastClr="000000"/>
                            </a:solidFill>
                            <a:latin typeface="Cambria Math" panose="02040503050406030204" pitchFamily="18" charset="0"/>
                            <a:ea typeface="Cambria Math" panose="02040503050406030204" pitchFamily="18" charset="0"/>
                          </a:rPr>
                        </m:ctrlPr>
                      </m:sSubPr>
                      <m:e>
                        <m:r>
                          <a:rPr lang="en-US" sz="2000" b="0" i="1" smtClean="0">
                            <a:solidFill>
                              <a:sysClr val="windowText" lastClr="000000"/>
                            </a:solidFill>
                            <a:latin typeface="Cambria Math" panose="02040503050406030204" pitchFamily="18" charset="0"/>
                            <a:ea typeface="Cambria Math" panose="02040503050406030204" pitchFamily="18" charset="0"/>
                          </a:rPr>
                          <m:t>𝑥</m:t>
                        </m:r>
                      </m:e>
                      <m:sub>
                        <m:r>
                          <a:rPr lang="en-US" sz="2000" b="0" i="1" smtClean="0">
                            <a:solidFill>
                              <a:sysClr val="windowText" lastClr="000000"/>
                            </a:solidFill>
                            <a:latin typeface="Cambria Math" panose="02040503050406030204" pitchFamily="18" charset="0"/>
                            <a:ea typeface="Cambria Math" panose="02040503050406030204" pitchFamily="18" charset="0"/>
                          </a:rPr>
                          <m:t>𝑇</m:t>
                        </m:r>
                      </m:sub>
                    </m:sSub>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𝑝</m:t>
                    </m:r>
                    <m:r>
                      <a:rPr lang="en-US" sz="2000" b="0" i="1" smtClean="0">
                        <a:solidFill>
                          <a:sysClr val="windowText" lastClr="000000"/>
                        </a:solidFill>
                        <a:latin typeface="Cambria Math" panose="02040503050406030204" pitchFamily="18" charset="0"/>
                        <a:ea typeface="Cambria Math" panose="02040503050406030204" pitchFamily="18" charset="0"/>
                      </a:rPr>
                      <m:t>)</m:t>
                    </m:r>
                  </m:oMath>
                </a14:m>
                <a:endParaRPr lang="en-US" sz="2000" dirty="0">
                  <a:solidFill>
                    <a:sysClr val="windowText" lastClr="000000"/>
                  </a:solidFill>
                </a:endParaRPr>
              </a:p>
            </p:txBody>
          </p:sp>
        </mc:Choice>
        <mc:Fallback xmlns="">
          <p:sp>
            <p:nvSpPr>
              <p:cNvPr id="9" name="TextBox 8">
                <a:extLst>
                  <a:ext uri="{FF2B5EF4-FFF2-40B4-BE49-F238E27FC236}">
                    <a16:creationId xmlns:a16="http://schemas.microsoft.com/office/drawing/2014/main" id="{F6CC90B0-99BD-AEF6-475F-74F652E778BB}"/>
                  </a:ext>
                </a:extLst>
              </p:cNvPr>
              <p:cNvSpPr txBox="1">
                <a:spLocks noRot="1" noChangeAspect="1" noMove="1" noResize="1" noEditPoints="1" noAdjustHandles="1" noChangeArrowheads="1" noChangeShapeType="1" noTextEdit="1"/>
              </p:cNvSpPr>
              <p:nvPr/>
            </p:nvSpPr>
            <p:spPr>
              <a:xfrm>
                <a:off x="7587652" y="1227281"/>
                <a:ext cx="4061862" cy="2757743"/>
              </a:xfrm>
              <a:prstGeom prst="rect">
                <a:avLst/>
              </a:prstGeom>
              <a:blipFill>
                <a:blip r:embed="rId4"/>
                <a:stretch>
                  <a:fillRect l="-1652" t="-1104" r="-150" b="-287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FD1A886B-1D8F-1372-DBA1-ADE243BE1E02}"/>
                  </a:ext>
                </a:extLst>
              </p:cNvPr>
              <p:cNvSpPr txBox="1"/>
              <p:nvPr/>
            </p:nvSpPr>
            <p:spPr>
              <a:xfrm>
                <a:off x="4065069" y="1227281"/>
                <a:ext cx="3306501" cy="2868349"/>
              </a:xfrm>
              <a:prstGeom prst="rect">
                <a:avLst/>
              </a:prstGeom>
              <a:noFill/>
            </p:spPr>
            <p:txBody>
              <a:bodyPr wrap="square">
                <a:spAutoFit/>
              </a:bodyPr>
              <a:lstStyle/>
              <a:p>
                <a:pPr>
                  <a:spcAft>
                    <a:spcPts val="200"/>
                  </a:spcAft>
                </a:pPr>
                <a:r>
                  <a:rPr lang="en-US" sz="2000" dirty="0">
                    <a:solidFill>
                      <a:sysClr val="windowText" lastClr="000000"/>
                    </a:solidFill>
                    <a:latin typeface="Calibri" panose="020F0502020204030204"/>
                  </a:rPr>
                  <a:t>Slanje</a:t>
                </a:r>
                <a:r>
                  <a:rPr lang="en-US" sz="1800" dirty="0">
                    <a:solidFill>
                      <a:sysClr val="windowText" lastClr="000000"/>
                    </a:solidFill>
                    <a:latin typeface="Calibri" panose="020F0502020204030204"/>
                  </a:rPr>
                  <a:t> </a:t>
                </a:r>
                <a14:m>
                  <m:oMath xmlns:m="http://schemas.openxmlformats.org/officeDocument/2006/math">
                    <m:r>
                      <a:rPr lang="en-US" sz="1800" i="1" smtClean="0">
                        <a:solidFill>
                          <a:sysClr val="windowText" lastClr="000000"/>
                        </a:solidFill>
                        <a:latin typeface="Cambria Math" panose="02040503050406030204" pitchFamily="18" charset="0"/>
                      </a:rPr>
                      <m:t>𝑀𝑆𝐺</m:t>
                    </m:r>
                  </m:oMath>
                </a14:m>
                <a:r>
                  <a:rPr lang="en-US" sz="1800" dirty="0">
                    <a:solidFill>
                      <a:sysClr val="windowText" lastClr="000000"/>
                    </a:solidFill>
                    <a:latin typeface="Calibri" panose="020F0502020204030204"/>
                  </a:rPr>
                  <a:t>:</a:t>
                </a:r>
              </a:p>
              <a:p>
                <a:pPr>
                  <a:spcAft>
                    <a:spcPts val="200"/>
                  </a:spcAft>
                </a:pPr>
                <a14:m>
                  <m:oMathPara xmlns:m="http://schemas.openxmlformats.org/officeDocument/2006/math">
                    <m:oMathParaPr>
                      <m:jc m:val="left"/>
                    </m:oMathParaPr>
                    <m:oMath xmlns:m="http://schemas.openxmlformats.org/officeDocument/2006/math">
                      <m:sSub>
                        <m:sSubPr>
                          <m:ctrlPr>
                            <a:rPr lang="en-US" sz="180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𝑑</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𝑅𝐴𝑁𝐷</m:t>
                      </m:r>
                      <m:r>
                        <a:rPr lang="en-US" sz="1800" b="0" i="1" smtClean="0">
                          <a:solidFill>
                            <a:sysClr val="windowText" lastClr="000000"/>
                          </a:solidFill>
                          <a:latin typeface="Cambria Math" panose="02040503050406030204" pitchFamily="18" charset="0"/>
                        </a:rPr>
                        <m:t>(1,</m:t>
                      </m:r>
                      <m:r>
                        <a:rPr lang="en-US" sz="1800" b="0" i="1" smtClean="0">
                          <a:solidFill>
                            <a:srgbClr val="01023B"/>
                          </a:solidFill>
                          <a:latin typeface="Cambria Math" panose="02040503050406030204" pitchFamily="18" charset="0"/>
                        </a:rPr>
                        <m:t>𝑝</m:t>
                      </m:r>
                      <m:r>
                        <a:rPr lang="en-US" sz="1800" b="0" i="1" smtClean="0">
                          <a:solidFill>
                            <a:sysClr val="windowText" lastClr="000000"/>
                          </a:solidFill>
                          <a:latin typeface="Cambria Math" panose="02040503050406030204" pitchFamily="18" charset="0"/>
                        </a:rPr>
                        <m:t>−1)</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sSub>
                        <m:sSubPr>
                          <m:ctrlPr>
                            <a:rPr lang="en-US" sz="180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𝑄</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rPr>
                        <m:t>=</m:t>
                      </m:r>
                      <m:sSub>
                        <m:sSubPr>
                          <m:ctrlPr>
                            <a:rPr lang="en-US" sz="1800" b="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𝑑</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ysClr val="windowText" lastClr="000000"/>
                          </a:solidFill>
                          <a:latin typeface="Cambria Math" panose="02040503050406030204" pitchFamily="18" charset="0"/>
                          <a:ea typeface="Cambria Math" panose="02040503050406030204" pitchFamily="18" charset="0"/>
                        </a:rPr>
                        <m:t>𝐺</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𝑘</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𝑅𝐴𝑁𝐷</m:t>
                      </m:r>
                      <m:r>
                        <a:rPr lang="en-US" sz="1800" b="0" i="1" smtClean="0">
                          <a:solidFill>
                            <a:sysClr val="windowText" lastClr="000000"/>
                          </a:solidFill>
                          <a:latin typeface="Cambria Math" panose="02040503050406030204" pitchFamily="18" charset="0"/>
                        </a:rPr>
                        <m:t>(1,</m:t>
                      </m:r>
                      <m:r>
                        <a:rPr lang="en-US" sz="1800" b="0" i="1" smtClean="0">
                          <a:solidFill>
                            <a:srgbClr val="01023B"/>
                          </a:solidFill>
                          <a:latin typeface="Cambria Math" panose="02040503050406030204" pitchFamily="18" charset="0"/>
                        </a:rPr>
                        <m:t>𝑝</m:t>
                      </m:r>
                      <m:r>
                        <a:rPr lang="en-US" sz="1800" b="0" i="1" smtClean="0">
                          <a:solidFill>
                            <a:sysClr val="windowText" lastClr="000000"/>
                          </a:solidFill>
                          <a:latin typeface="Cambria Math" panose="02040503050406030204" pitchFamily="18" charset="0"/>
                        </a:rPr>
                        <m:t>−1)</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𝐹</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𝑘</m:t>
                      </m:r>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rgbClr val="01023B"/>
                          </a:solidFill>
                          <a:latin typeface="Cambria Math" panose="02040503050406030204" pitchFamily="18" charset="0"/>
                          <a:ea typeface="Cambria Math" panose="02040503050406030204" pitchFamily="18" charset="0"/>
                        </a:rPr>
                        <m:t>𝐺</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rgbClr val="A53F52"/>
                          </a:solidFill>
                          <a:latin typeface="Cambria Math" panose="02040503050406030204" pitchFamily="18" charset="0"/>
                        </a:rPr>
                        <m:t>𝑟</m:t>
                      </m:r>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𝑥</m:t>
                          </m:r>
                        </m:e>
                        <m:sub>
                          <m:r>
                            <a:rPr lang="en-US" sz="1800" b="0" i="1" smtClean="0">
                              <a:solidFill>
                                <a:sysClr val="windowText" lastClr="000000"/>
                              </a:solidFill>
                              <a:latin typeface="Cambria Math" panose="02040503050406030204" pitchFamily="18" charset="0"/>
                            </a:rPr>
                            <m:t>𝐹</m:t>
                          </m:r>
                        </m:sub>
                      </m:sSub>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h</m:t>
                      </m:r>
                      <m:r>
                        <a:rPr lang="en-US" sz="1800" b="0" i="1" smtClean="0">
                          <a:solidFill>
                            <a:sysClr val="windowText" lastClr="000000"/>
                          </a:solidFill>
                          <a:latin typeface="Cambria Math" panose="02040503050406030204" pitchFamily="18" charset="0"/>
                        </a:rPr>
                        <m:t>=</m:t>
                      </m:r>
                      <m:r>
                        <a:rPr lang="en-US" sz="1800" b="0" i="1" smtClean="0">
                          <a:solidFill>
                            <a:srgbClr val="01023B"/>
                          </a:solidFill>
                          <a:latin typeface="Cambria Math" panose="02040503050406030204" pitchFamily="18" charset="0"/>
                        </a:rPr>
                        <m:t>𝐻𝐴𝑆𝐻</m:t>
                      </m:r>
                      <m:d>
                        <m:dPr>
                          <m:ctrlPr>
                            <a:rPr lang="en-US" sz="1800" b="0" i="1" smtClean="0">
                              <a:solidFill>
                                <a:sysClr val="windowText" lastClr="000000"/>
                              </a:solidFill>
                              <a:latin typeface="Cambria Math" panose="02040503050406030204" pitchFamily="18" charset="0"/>
                            </a:rPr>
                          </m:ctrlPr>
                        </m:dPr>
                        <m:e>
                          <m:r>
                            <a:rPr lang="en-US" sz="1800" b="0" i="1" smtClean="0">
                              <a:solidFill>
                                <a:srgbClr val="01023B"/>
                              </a:solidFill>
                              <a:latin typeface="Cambria Math" panose="02040503050406030204" pitchFamily="18" charset="0"/>
                            </a:rPr>
                            <m:t>𝑀𝑆𝐺</m:t>
                          </m:r>
                        </m:e>
                      </m:d>
                    </m:oMath>
                  </m:oMathPara>
                </a14:m>
                <a:endParaRPr lang="en-US" sz="1800" b="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𝑧</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h</m:t>
                      </m:r>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𝐿</m:t>
                          </m:r>
                        </m:e>
                        <m:sub>
                          <m:r>
                            <a:rPr lang="en-US" sz="1800" b="0" i="1" smtClean="0">
                              <a:solidFill>
                                <a:sysClr val="windowText" lastClr="000000"/>
                              </a:solidFill>
                              <a:latin typeface="Cambria Math" panose="02040503050406030204" pitchFamily="18" charset="0"/>
                            </a:rPr>
                            <m:t>h</m:t>
                          </m:r>
                        </m:sub>
                      </m:sSub>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𝐿</m:t>
                          </m:r>
                        </m:e>
                        <m:sub>
                          <m:r>
                            <a:rPr lang="en-US" sz="1800" b="0" i="1" smtClean="0">
                              <a:solidFill>
                                <a:sysClr val="windowText" lastClr="000000"/>
                              </a:solidFill>
                              <a:latin typeface="Cambria Math" panose="02040503050406030204" pitchFamily="18" charset="0"/>
                            </a:rPr>
                            <m:t>𝑝</m:t>
                          </m:r>
                        </m:sub>
                      </m:sSub>
                      <m:r>
                        <a:rPr lang="en-US" sz="1800" b="0" i="1" smtClean="0">
                          <a:solidFill>
                            <a:sysClr val="windowText" lastClr="000000"/>
                          </a:solidFill>
                          <a:latin typeface="Cambria Math" panose="02040503050406030204" pitchFamily="18" charset="0"/>
                        </a:rPr>
                        <m:t>)</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rgbClr val="A53F52"/>
                          </a:solidFill>
                          <a:latin typeface="Cambria Math" panose="02040503050406030204" pitchFamily="18" charset="0"/>
                        </a:rPr>
                        <m:t>𝑠</m:t>
                      </m:r>
                      <m:r>
                        <a:rPr lang="en-US" sz="1800" b="0" i="1" smtClean="0">
                          <a:solidFill>
                            <a:sysClr val="windowText" lastClr="000000"/>
                          </a:solidFill>
                          <a:latin typeface="Cambria Math" panose="02040503050406030204" pitchFamily="18" charset="0"/>
                        </a:rPr>
                        <m:t>=</m:t>
                      </m:r>
                      <m:sSup>
                        <m:sSupPr>
                          <m:ctrlPr>
                            <a:rPr lang="en-US" sz="1800" b="0" i="1" smtClean="0">
                              <a:solidFill>
                                <a:sysClr val="windowText" lastClr="000000"/>
                              </a:solidFill>
                              <a:latin typeface="Cambria Math" panose="02040503050406030204" pitchFamily="18" charset="0"/>
                            </a:rPr>
                          </m:ctrlPr>
                        </m:sSupPr>
                        <m:e>
                          <m:r>
                            <a:rPr lang="en-US" sz="1800" b="0" i="1" smtClean="0">
                              <a:solidFill>
                                <a:sysClr val="windowText" lastClr="000000"/>
                              </a:solidFill>
                              <a:latin typeface="Cambria Math" panose="02040503050406030204" pitchFamily="18" charset="0"/>
                            </a:rPr>
                            <m:t>𝑘</m:t>
                          </m:r>
                        </m:e>
                        <m:sup>
                          <m:r>
                            <a:rPr lang="en-US" sz="1800" b="0" i="1" smtClean="0">
                              <a:solidFill>
                                <a:sysClr val="windowText" lastClr="000000"/>
                              </a:solidFill>
                              <a:latin typeface="Cambria Math" panose="02040503050406030204" pitchFamily="18" charset="0"/>
                            </a:rPr>
                            <m:t>−1</m:t>
                          </m:r>
                        </m:sup>
                      </m:sSup>
                      <m:r>
                        <a:rPr lang="en-US" sz="1800" b="0" i="1" smtClean="0">
                          <a:solidFill>
                            <a:sysClr val="windowText" lastClr="000000"/>
                          </a:solidFill>
                          <a:latin typeface="Cambria Math" panose="02040503050406030204" pitchFamily="18" charset="0"/>
                          <a:ea typeface="Cambria Math" panose="02040503050406030204" pitchFamily="18" charset="0"/>
                        </a:rPr>
                        <m:t>∙</m:t>
                      </m:r>
                      <m:d>
                        <m:dPr>
                          <m:ctrlPr>
                            <a:rPr lang="en-US" sz="1800" b="0" i="1" smtClean="0">
                              <a:solidFill>
                                <a:sysClr val="windowText" lastClr="000000"/>
                              </a:solidFill>
                              <a:latin typeface="Cambria Math" panose="02040503050406030204" pitchFamily="18" charset="0"/>
                              <a:ea typeface="Cambria Math" panose="02040503050406030204" pitchFamily="18" charset="0"/>
                            </a:rPr>
                          </m:ctrlPr>
                        </m:dPr>
                        <m:e>
                          <m:r>
                            <a:rPr lang="en-US" sz="1800" b="0" i="1" smtClean="0">
                              <a:solidFill>
                                <a:sysClr val="windowText" lastClr="000000"/>
                              </a:solidFill>
                              <a:latin typeface="Cambria Math" panose="02040503050406030204" pitchFamily="18" charset="0"/>
                              <a:ea typeface="Cambria Math" panose="02040503050406030204" pitchFamily="18" charset="0"/>
                            </a:rPr>
                            <m:t>𝑧</m:t>
                          </m:r>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rgbClr val="A53F52"/>
                              </a:solidFill>
                              <a:latin typeface="Cambria Math" panose="02040503050406030204" pitchFamily="18" charset="0"/>
                              <a:ea typeface="Cambria Math" panose="02040503050406030204" pitchFamily="18" charset="0"/>
                            </a:rPr>
                            <m:t>𝑟</m:t>
                          </m:r>
                          <m:r>
                            <a:rPr lang="en-US" sz="18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1800" b="0" i="1" smtClean="0">
                                  <a:solidFill>
                                    <a:srgbClr val="EA9A5C"/>
                                  </a:solidFill>
                                  <a:latin typeface="Cambria Math" panose="02040503050406030204" pitchFamily="18" charset="0"/>
                                  <a:ea typeface="Cambria Math" panose="02040503050406030204" pitchFamily="18" charset="0"/>
                                </a:rPr>
                              </m:ctrlPr>
                            </m:sSubPr>
                            <m:e>
                              <m:r>
                                <a:rPr lang="en-US" sz="1800" b="0" i="1" smtClean="0">
                                  <a:solidFill>
                                    <a:srgbClr val="EA9A5C"/>
                                  </a:solidFill>
                                  <a:latin typeface="Cambria Math" panose="02040503050406030204" pitchFamily="18" charset="0"/>
                                  <a:ea typeface="Cambria Math" panose="02040503050406030204" pitchFamily="18" charset="0"/>
                                </a:rPr>
                                <m:t>𝑑</m:t>
                              </m:r>
                            </m:e>
                            <m:sub>
                              <m:r>
                                <a:rPr lang="en-US" sz="1800" b="0" i="1" smtClean="0">
                                  <a:solidFill>
                                    <a:srgbClr val="EA9A5C"/>
                                  </a:solidFill>
                                  <a:latin typeface="Cambria Math" panose="02040503050406030204" pitchFamily="18" charset="0"/>
                                  <a:ea typeface="Cambria Math" panose="02040503050406030204" pitchFamily="18" charset="0"/>
                                </a:rPr>
                                <m:t>𝐴</m:t>
                              </m:r>
                            </m:sub>
                          </m:sSub>
                        </m:e>
                      </m:d>
                      <m:r>
                        <a:rPr lang="en-US" sz="1800" b="0" i="1" smtClean="0">
                          <a:solidFill>
                            <a:sysClr val="windowText" lastClr="000000"/>
                          </a:solidFill>
                          <a:latin typeface="Cambria Math" panose="02040503050406030204" pitchFamily="18" charset="0"/>
                          <a:ea typeface="Cambria Math" panose="02040503050406030204" pitchFamily="18" charset="0"/>
                        </a:rPr>
                        <m:t> </m:t>
                      </m:r>
                      <m:r>
                        <a:rPr lang="en-US" sz="1800" b="0" i="1" smtClean="0">
                          <a:solidFill>
                            <a:sysClr val="windowText" lastClr="000000"/>
                          </a:solidFill>
                          <a:latin typeface="Cambria Math" panose="02040503050406030204" pitchFamily="18" charset="0"/>
                          <a:ea typeface="Cambria Math" panose="02040503050406030204" pitchFamily="18" charset="0"/>
                        </a:rPr>
                        <m:t>𝑚𝑜𝑑</m:t>
                      </m:r>
                      <m:r>
                        <a:rPr lang="en-US" sz="1800" b="0" i="1" smtClean="0">
                          <a:solidFill>
                            <a:sysClr val="windowText" lastClr="000000"/>
                          </a:solidFill>
                          <a:latin typeface="Cambria Math" panose="02040503050406030204" pitchFamily="18" charset="0"/>
                          <a:ea typeface="Cambria Math" panose="02040503050406030204" pitchFamily="18" charset="0"/>
                        </a:rPr>
                        <m:t> </m:t>
                      </m:r>
                      <m:r>
                        <a:rPr lang="en-US" sz="1800" b="0" i="1" smtClean="0">
                          <a:solidFill>
                            <a:srgbClr val="01023B"/>
                          </a:solidFill>
                          <a:latin typeface="Cambria Math" panose="02040503050406030204" pitchFamily="18" charset="0"/>
                          <a:ea typeface="Cambria Math" panose="02040503050406030204" pitchFamily="18" charset="0"/>
                        </a:rPr>
                        <m:t>𝑝</m:t>
                      </m:r>
                    </m:oMath>
                  </m:oMathPara>
                </a14:m>
                <a:endParaRPr lang="en-US" dirty="0"/>
              </a:p>
            </p:txBody>
          </p:sp>
        </mc:Choice>
        <mc:Fallback xmlns="">
          <p:sp>
            <p:nvSpPr>
              <p:cNvPr id="11" name="TextBox 10">
                <a:extLst>
                  <a:ext uri="{FF2B5EF4-FFF2-40B4-BE49-F238E27FC236}">
                    <a16:creationId xmlns:a16="http://schemas.microsoft.com/office/drawing/2014/main" id="{FD1A886B-1D8F-1372-DBA1-ADE243BE1E02}"/>
                  </a:ext>
                </a:extLst>
              </p:cNvPr>
              <p:cNvSpPr txBox="1">
                <a:spLocks noRot="1" noChangeAspect="1" noMove="1" noResize="1" noEditPoints="1" noAdjustHandles="1" noChangeArrowheads="1" noChangeShapeType="1" noTextEdit="1"/>
              </p:cNvSpPr>
              <p:nvPr/>
            </p:nvSpPr>
            <p:spPr>
              <a:xfrm>
                <a:off x="4065069" y="1227281"/>
                <a:ext cx="3306501" cy="2868349"/>
              </a:xfrm>
              <a:prstGeom prst="rect">
                <a:avLst/>
              </a:prstGeom>
              <a:blipFill>
                <a:blip r:embed="rId5"/>
                <a:stretch>
                  <a:fillRect l="-2030" t="-1062"/>
                </a:stretch>
              </a:blipFill>
            </p:spPr>
            <p:txBody>
              <a:bodyPr/>
              <a:lstStyle/>
              <a:p>
                <a:r>
                  <a:rPr lang="en-US">
                    <a:noFill/>
                  </a:rPr>
                  <a:t> </a:t>
                </a:r>
              </a:p>
            </p:txBody>
          </p:sp>
        </mc:Fallback>
      </mc:AlternateContent>
      <p:pic>
        <p:nvPicPr>
          <p:cNvPr id="2" name="Picture Placeholder 7">
            <a:extLst>
              <a:ext uri="{FF2B5EF4-FFF2-40B4-BE49-F238E27FC236}">
                <a16:creationId xmlns:a16="http://schemas.microsoft.com/office/drawing/2014/main" id="{D9C89B34-217D-027F-F39F-AD8C0D8490EC}"/>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44805" y="4757896"/>
            <a:ext cx="12102389" cy="1575832"/>
          </a:xfrm>
          <a:prstGeom prst="rect">
            <a:avLst/>
          </a:prstGeom>
          <a:ln w="19050">
            <a:noFill/>
          </a:ln>
        </p:spPr>
      </p:pic>
    </p:spTree>
    <p:extLst>
      <p:ext uri="{BB962C8B-B14F-4D97-AF65-F5344CB8AC3E}">
        <p14:creationId xmlns:p14="http://schemas.microsoft.com/office/powerpoint/2010/main" val="9084413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3"/>
          </a:xfrm>
          <a:prstGeom prst="rect">
            <a:avLst/>
          </a:prstGeom>
          <a:ln w="19050">
            <a:noFill/>
          </a:ln>
        </p:spPr>
      </p:pic>
      <p:sp>
        <p:nvSpPr>
          <p:cNvPr id="3" name="TextBox 2">
            <a:extLst>
              <a:ext uri="{FF2B5EF4-FFF2-40B4-BE49-F238E27FC236}">
                <a16:creationId xmlns:a16="http://schemas.microsoft.com/office/drawing/2014/main" id="{74CACA18-0861-592C-E335-B6E47B79D350}"/>
              </a:ext>
            </a:extLst>
          </p:cNvPr>
          <p:cNvSpPr txBox="1"/>
          <p:nvPr/>
        </p:nvSpPr>
        <p:spPr>
          <a:xfrm>
            <a:off x="1" y="5993849"/>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Džordža da </a:t>
            </a:r>
            <a:r>
              <a:rPr lang="en-US" sz="2400" u="sng" dirty="0" err="1">
                <a:solidFill>
                  <a:srgbClr val="01023B"/>
                </a:solidFill>
                <a:latin typeface="Calibri" panose="020F0502020204030204"/>
              </a:rPr>
              <a:t>kopira</a:t>
            </a:r>
            <a:r>
              <a:rPr lang="en-US" sz="2400" dirty="0">
                <a:solidFill>
                  <a:srgbClr val="01023B"/>
                </a:solidFill>
                <a:latin typeface="Calibri" panose="020F0502020204030204"/>
              </a:rPr>
              <a:t> </a:t>
            </a:r>
            <a:r>
              <a:rPr lang="sr-Latn-RS" sz="2400" dirty="0">
                <a:solidFill>
                  <a:srgbClr val="01023B"/>
                </a:solidFill>
                <a:latin typeface="Calibri" panose="020F0502020204030204"/>
              </a:rPr>
              <a:t>Markovu</a:t>
            </a:r>
            <a:r>
              <a:rPr lang="en-US" sz="2400" dirty="0">
                <a:solidFill>
                  <a:srgbClr val="01023B"/>
                </a:solidFill>
                <a:latin typeface="Calibri" panose="020F0502020204030204"/>
              </a:rPr>
              <a:t> </a:t>
            </a:r>
            <a:r>
              <a:rPr lang="en-US" sz="2400" dirty="0" err="1">
                <a:solidFill>
                  <a:srgbClr val="01023B"/>
                </a:solidFill>
                <a:latin typeface="Calibri" panose="020F0502020204030204"/>
              </a:rPr>
              <a:t>prethodnu</a:t>
            </a:r>
            <a:r>
              <a:rPr lang="sr-Latn-RS" sz="2400" dirty="0">
                <a:solidFill>
                  <a:srgbClr val="01023B"/>
                </a:solidFill>
                <a:latin typeface="Calibri" panose="020F0502020204030204"/>
              </a:rPr>
              <a:t> transakciju: Mark šalje Džordžu </a:t>
            </a:r>
            <a:r>
              <a:rPr lang="en-US" sz="2400" dirty="0">
                <a:solidFill>
                  <a:srgbClr val="01023B"/>
                </a:solidFill>
                <a:latin typeface="Calibri" panose="020F0502020204030204"/>
              </a:rPr>
              <a:t>5</a:t>
            </a:r>
            <a:r>
              <a:rPr lang="sr-Latn-RS" sz="2400" dirty="0">
                <a:solidFill>
                  <a:srgbClr val="01023B"/>
                </a:solidFill>
                <a:latin typeface="Calibri" panose="020F0502020204030204"/>
              </a:rPr>
              <a:t>0</a:t>
            </a:r>
            <a:r>
              <a:rPr lang="en-US" sz="2400" dirty="0">
                <a:solidFill>
                  <a:srgbClr val="01023B"/>
                </a:solidFill>
                <a:latin typeface="Calibri" panose="020F0502020204030204"/>
              </a:rPr>
              <a:t>£?</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78522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77EF11-52D5-FECC-83AC-89FE4715BDC4}"/>
              </a:ext>
            </a:extLst>
          </p:cNvPr>
          <p:cNvSpPr txBox="1"/>
          <p:nvPr/>
        </p:nvSpPr>
        <p:spPr>
          <a:xfrm>
            <a:off x="542486" y="744924"/>
            <a:ext cx="5411747"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ECDSA</a:t>
            </a:r>
          </a:p>
        </p:txBody>
      </p:sp>
      <p:sp>
        <p:nvSpPr>
          <p:cNvPr id="2" name="TextBox 1">
            <a:extLst>
              <a:ext uri="{FF2B5EF4-FFF2-40B4-BE49-F238E27FC236}">
                <a16:creationId xmlns:a16="http://schemas.microsoft.com/office/drawing/2014/main" id="{A5E51DA5-EBB4-73EF-26C4-67153A064E78}"/>
              </a:ext>
            </a:extLst>
          </p:cNvPr>
          <p:cNvSpPr txBox="1"/>
          <p:nvPr/>
        </p:nvSpPr>
        <p:spPr>
          <a:xfrm>
            <a:off x="542484" y="1606698"/>
            <a:ext cx="11107029" cy="5016758"/>
          </a:xfrm>
          <a:prstGeom prst="rect">
            <a:avLst/>
          </a:prstGeom>
          <a:noFill/>
        </p:spPr>
        <p:txBody>
          <a:bodyPr wrap="square" rtlCol="0">
            <a:spAutoFit/>
          </a:bodyPr>
          <a:lstStyle/>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a:solidFill>
                  <a:srgbClr val="E5C07B"/>
                </a:solidFill>
                <a:effectLst/>
                <a:latin typeface="Consolas" panose="020B0609020204030204" pitchFamily="49" charset="0"/>
              </a:rPr>
              <a:t>EC</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a:solidFill>
                  <a:srgbClr val="E5C07B"/>
                </a:solidFill>
                <a:effectLst/>
                <a:latin typeface="Consolas" panose="020B0609020204030204" pitchFamily="49" charset="0"/>
              </a:rPr>
              <a:t>elliptic</a:t>
            </a:r>
            <a:r>
              <a:rPr lang="en-US" sz="2000" b="0" dirty="0">
                <a:solidFill>
                  <a:srgbClr val="ABB2BF"/>
                </a:solidFill>
                <a:effectLst/>
                <a:latin typeface="Consolas" panose="020B0609020204030204" pitchFamily="49" charset="0"/>
              </a:rPr>
              <a:t>.</a:t>
            </a:r>
            <a:r>
              <a:rPr lang="en-US" sz="2000" b="0" dirty="0">
                <a:solidFill>
                  <a:srgbClr val="E06C75"/>
                </a:solidFill>
                <a:effectLst/>
                <a:latin typeface="Consolas" panose="020B0609020204030204" pitchFamily="49" charset="0"/>
              </a:rPr>
              <a:t>ec</a:t>
            </a:r>
            <a:r>
              <a:rPr lang="en-US" sz="2000" b="0" dirty="0">
                <a:solidFill>
                  <a:srgbClr val="ABB2BF"/>
                </a:solidFill>
                <a:effectLst/>
                <a:latin typeface="Consolas" panose="020B0609020204030204" pitchFamily="49" charset="0"/>
              </a:rPr>
              <a:t>;</a:t>
            </a:r>
          </a:p>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err="1">
                <a:solidFill>
                  <a:srgbClr val="E06C75"/>
                </a:solidFill>
                <a:effectLst/>
                <a:latin typeface="Consolas" panose="020B0609020204030204" pitchFamily="49" charset="0"/>
              </a:rPr>
              <a:t>ec</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a:solidFill>
                  <a:srgbClr val="C678DD"/>
                </a:solidFill>
                <a:effectLst/>
                <a:latin typeface="Consolas" panose="020B0609020204030204" pitchFamily="49" charset="0"/>
              </a:rPr>
              <a:t>new</a:t>
            </a:r>
            <a:r>
              <a:rPr lang="en-US" sz="2000" b="0" dirty="0">
                <a:solidFill>
                  <a:srgbClr val="ABB2BF"/>
                </a:solidFill>
                <a:effectLst/>
                <a:latin typeface="Consolas" panose="020B0609020204030204" pitchFamily="49" charset="0"/>
              </a:rPr>
              <a:t> </a:t>
            </a:r>
            <a:r>
              <a:rPr lang="en-US" sz="2000" b="0" dirty="0">
                <a:solidFill>
                  <a:srgbClr val="61AFEF"/>
                </a:solidFill>
                <a:effectLst/>
                <a:latin typeface="Consolas" panose="020B0609020204030204" pitchFamily="49" charset="0"/>
              </a:rPr>
              <a:t>EC</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'secp256k1’</a:t>
            </a:r>
            <a:r>
              <a:rPr lang="en-US" sz="2000" b="0" dirty="0">
                <a:solidFill>
                  <a:srgbClr val="ABB2BF"/>
                </a:solidFill>
                <a:effectLst/>
                <a:latin typeface="Consolas" panose="020B0609020204030204" pitchFamily="49" charset="0"/>
              </a:rPr>
              <a:t>);</a:t>
            </a:r>
          </a:p>
          <a:p>
            <a:endParaRPr lang="en-US" sz="2000" b="0" dirty="0">
              <a:solidFill>
                <a:srgbClr val="C678DD"/>
              </a:solidFill>
              <a:effectLst/>
              <a:latin typeface="Consolas" panose="020B0609020204030204" pitchFamily="49" charset="0"/>
            </a:endParaRPr>
          </a:p>
          <a:p>
            <a:r>
              <a:rPr lang="en-US" sz="2000" b="0" dirty="0">
                <a:solidFill>
                  <a:srgbClr val="C678DD"/>
                </a:solidFill>
                <a:effectLst/>
                <a:latin typeface="Consolas" panose="020B0609020204030204" pitchFamily="49" charset="0"/>
              </a:rPr>
              <a:t>var </a:t>
            </a:r>
            <a:r>
              <a:rPr lang="en-US" sz="2000" b="0" dirty="0">
                <a:solidFill>
                  <a:srgbClr val="E06C75"/>
                </a:solidFill>
                <a:effectLst/>
                <a:latin typeface="Consolas" panose="020B0609020204030204" pitchFamily="49" charset="0"/>
              </a:rPr>
              <a:t>keypair</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err="1">
                <a:solidFill>
                  <a:srgbClr val="E5C07B"/>
                </a:solidFill>
                <a:effectLst/>
                <a:latin typeface="Consolas" panose="020B0609020204030204" pitchFamily="49" charset="0"/>
              </a:rPr>
              <a:t>ec</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keyFromPrivate</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bigInt</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'#private'</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toString</a:t>
            </a:r>
            <a:r>
              <a:rPr lang="en-US" sz="2000" b="0" dirty="0">
                <a:solidFill>
                  <a:srgbClr val="ABB2BF"/>
                </a:solidFill>
                <a:effectLst/>
                <a:latin typeface="Consolas" panose="020B0609020204030204" pitchFamily="49" charset="0"/>
              </a:rPr>
              <a:t>(</a:t>
            </a:r>
            <a:r>
              <a:rPr lang="en-US" sz="2000" b="0" dirty="0">
                <a:solidFill>
                  <a:srgbClr val="D19A66"/>
                </a:solidFill>
                <a:effectLst/>
                <a:latin typeface="Consolas" panose="020B0609020204030204" pitchFamily="49" charset="0"/>
              </a:rPr>
              <a:t>16</a:t>
            </a:r>
            <a:r>
              <a:rPr lang="en-US" sz="2000" b="0" dirty="0">
                <a:solidFill>
                  <a:srgbClr val="ABB2BF"/>
                </a:solidFill>
                <a:effectLst/>
                <a:latin typeface="Consolas" panose="020B0609020204030204" pitchFamily="49" charset="0"/>
              </a:rPr>
              <a:t>));</a:t>
            </a:r>
          </a:p>
          <a:p>
            <a:endParaRPr lang="en-US" sz="2000" b="0" dirty="0">
              <a:solidFill>
                <a:srgbClr val="ABB2BF"/>
              </a:solidFill>
              <a:effectLst/>
              <a:latin typeface="Consolas" panose="020B0609020204030204" pitchFamily="49" charset="0"/>
            </a:endParaRPr>
          </a:p>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err="1">
                <a:solidFill>
                  <a:srgbClr val="E06C75"/>
                </a:solidFill>
                <a:effectLst/>
                <a:latin typeface="Consolas" panose="020B0609020204030204" pitchFamily="49" charset="0"/>
              </a:rPr>
              <a:t>binaryMsg</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from</a:t>
            </a:r>
            <a:r>
              <a:rPr lang="en-US" sz="2000" b="0" dirty="0">
                <a:solidFill>
                  <a:srgbClr val="ABB2BF"/>
                </a:solidFill>
                <a:effectLst/>
                <a:latin typeface="Consolas" panose="020B0609020204030204" pitchFamily="49" charset="0"/>
              </a:rPr>
              <a:t>(</a:t>
            </a:r>
            <a:r>
              <a:rPr lang="en-US" sz="2000" b="0" dirty="0">
                <a:solidFill>
                  <a:srgbClr val="E5C07B"/>
                </a:solidFill>
                <a:effectLst/>
                <a:latin typeface="Consolas" panose="020B0609020204030204" pitchFamily="49" charset="0"/>
              </a:rPr>
              <a:t>CryptoJS</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SHA256</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a:t>
            </a:r>
            <a:r>
              <a:rPr lang="en-US" sz="2000" b="0" dirty="0" err="1">
                <a:solidFill>
                  <a:srgbClr val="98C379"/>
                </a:solidFill>
                <a:effectLst/>
                <a:latin typeface="Consolas" panose="020B0609020204030204" pitchFamily="49" charset="0"/>
              </a:rPr>
              <a:t>senderMsg</a:t>
            </a:r>
            <a:r>
              <a:rPr lang="en-US" sz="2000" b="0" dirty="0">
                <a:solidFill>
                  <a:srgbClr val="98C379"/>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 </a:t>
            </a:r>
            <a:r>
              <a:rPr lang="en-US" sz="2000" b="0" dirty="0" err="1">
                <a:solidFill>
                  <a:srgbClr val="61AFEF"/>
                </a:solidFill>
                <a:effectLst/>
                <a:latin typeface="Consolas" panose="020B0609020204030204" pitchFamily="49" charset="0"/>
              </a:rPr>
              <a:t>toString</a:t>
            </a:r>
            <a:r>
              <a:rPr lang="en-US" sz="2000" b="0" dirty="0">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CryptoJS</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enc</a:t>
            </a:r>
            <a:r>
              <a:rPr lang="en-US" sz="2000" b="0" dirty="0" err="1">
                <a:solidFill>
                  <a:srgbClr val="ABB2BF"/>
                </a:solidFill>
                <a:effectLst/>
                <a:latin typeface="Consolas" panose="020B0609020204030204" pitchFamily="49" charset="0"/>
              </a:rPr>
              <a:t>.</a:t>
            </a:r>
            <a:r>
              <a:rPr lang="en-US" sz="2000" b="0" dirty="0" err="1">
                <a:solidFill>
                  <a:srgbClr val="E06C75"/>
                </a:solidFill>
                <a:effectLst/>
                <a:latin typeface="Consolas" panose="020B0609020204030204" pitchFamily="49" charset="0"/>
              </a:rPr>
              <a:t>Hex</a:t>
            </a:r>
            <a:r>
              <a:rPr lang="en-US" sz="2000" b="0" dirty="0">
                <a:solidFill>
                  <a:srgbClr val="ABB2BF"/>
                </a:solidFill>
                <a:effectLst/>
                <a:latin typeface="Consolas" panose="020B0609020204030204" pitchFamily="49" charset="0"/>
              </a:rPr>
              <a:t>));</a:t>
            </a:r>
          </a:p>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err="1">
                <a:solidFill>
                  <a:srgbClr val="E06C75"/>
                </a:solidFill>
                <a:effectLst/>
                <a:latin typeface="Consolas" panose="020B0609020204030204" pitchFamily="49" charset="0"/>
              </a:rPr>
              <a:t>hexSignature</a:t>
            </a:r>
            <a:r>
              <a:rPr lang="en-US" sz="2000" b="0" dirty="0">
                <a:solidFill>
                  <a:srgbClr val="ABB2BF"/>
                </a:solidFill>
                <a:effectLst/>
                <a:latin typeface="Consolas" panose="020B0609020204030204" pitchFamily="49" charset="0"/>
              </a:rPr>
              <a:t> </a:t>
            </a:r>
            <a:r>
              <a:rPr lang="en-US" sz="2000" b="0" dirty="0">
                <a:solidFill>
                  <a:srgbClr val="56B6C2"/>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from</a:t>
            </a:r>
            <a:r>
              <a:rPr lang="en-US" sz="2000" b="0" dirty="0">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keypair</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sign</a:t>
            </a:r>
            <a:r>
              <a:rPr lang="en-US" sz="2000" b="0" dirty="0">
                <a:solidFill>
                  <a:srgbClr val="ABB2BF"/>
                </a:solidFill>
                <a:effectLst/>
                <a:latin typeface="Consolas" panose="020B0609020204030204" pitchFamily="49" charset="0"/>
              </a:rPr>
              <a:t>(</a:t>
            </a:r>
            <a:r>
              <a:rPr lang="en-US" sz="2000" b="0" dirty="0" err="1">
                <a:solidFill>
                  <a:srgbClr val="E06C75"/>
                </a:solidFill>
                <a:effectLst/>
                <a:latin typeface="Consolas" panose="020B0609020204030204" pitchFamily="49" charset="0"/>
              </a:rPr>
              <a:t>binaryMsg</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toDER</a:t>
            </a:r>
            <a:r>
              <a:rPr lang="en-US" sz="2000" b="0" dirty="0">
                <a:solidFill>
                  <a:srgbClr val="ABB2BF"/>
                </a:solidFill>
                <a:effectLst/>
                <a:latin typeface="Consolas" panose="020B0609020204030204" pitchFamily="49" charset="0"/>
              </a:rPr>
              <a:t>()). </a:t>
            </a:r>
            <a:r>
              <a:rPr lang="en-US" sz="2000" b="0" dirty="0" err="1">
                <a:solidFill>
                  <a:srgbClr val="61AFEF"/>
                </a:solidFill>
                <a:effectLst/>
                <a:latin typeface="Consolas" panose="020B0609020204030204" pitchFamily="49" charset="0"/>
              </a:rPr>
              <a:t>toString</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'hex’</a:t>
            </a:r>
            <a:r>
              <a:rPr lang="en-US" sz="2000" b="0" dirty="0">
                <a:solidFill>
                  <a:srgbClr val="ABB2BF"/>
                </a:solidFill>
                <a:effectLst/>
                <a:latin typeface="Consolas" panose="020B0609020204030204" pitchFamily="49" charset="0"/>
              </a:rPr>
              <a:t>);</a:t>
            </a:r>
          </a:p>
          <a:p>
            <a:endParaRPr lang="en-US" sz="2000" dirty="0">
              <a:solidFill>
                <a:srgbClr val="ABB2BF"/>
              </a:solidFill>
              <a:latin typeface="Consolas" panose="020B0609020204030204" pitchFamily="49" charset="0"/>
            </a:endParaRPr>
          </a:p>
          <a:p>
            <a:r>
              <a:rPr lang="en-US" sz="2000" b="0" dirty="0">
                <a:solidFill>
                  <a:srgbClr val="C678DD"/>
                </a:solidFill>
                <a:effectLst/>
                <a:latin typeface="Consolas" panose="020B0609020204030204" pitchFamily="49" charset="0"/>
              </a:rPr>
              <a:t>var</a:t>
            </a:r>
            <a:r>
              <a:rPr lang="en-US" sz="2000" b="0" dirty="0">
                <a:solidFill>
                  <a:srgbClr val="ABB2BF"/>
                </a:solidFill>
                <a:effectLst/>
                <a:latin typeface="Consolas" panose="020B0609020204030204" pitchFamily="49" charset="0"/>
              </a:rPr>
              <a:t> </a:t>
            </a:r>
            <a:r>
              <a:rPr lang="en-US" sz="2000" b="0" dirty="0">
                <a:solidFill>
                  <a:srgbClr val="E06C75"/>
                </a:solidFill>
                <a:effectLst/>
                <a:latin typeface="Consolas" panose="020B0609020204030204" pitchFamily="49" charset="0"/>
              </a:rPr>
              <a:t>temp</a:t>
            </a:r>
            <a:r>
              <a:rPr lang="en-US" sz="2000" b="0" dirty="0">
                <a:solidFill>
                  <a:srgbClr val="56B6C2"/>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ec</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keyFromPublic</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'#public'</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'hex’</a:t>
            </a:r>
            <a:r>
              <a:rPr lang="en-US" sz="2000" b="0" dirty="0">
                <a:solidFill>
                  <a:srgbClr val="ABB2BF"/>
                </a:solidFill>
                <a:effectLst/>
                <a:latin typeface="Consolas" panose="020B0609020204030204" pitchFamily="49" charset="0"/>
              </a:rPr>
              <a:t>);</a:t>
            </a:r>
          </a:p>
          <a:p>
            <a:endParaRPr lang="en-US" sz="2000" b="0" dirty="0">
              <a:solidFill>
                <a:srgbClr val="E06C75"/>
              </a:solidFill>
              <a:effectLst/>
              <a:latin typeface="Consolas" panose="020B0609020204030204" pitchFamily="49" charset="0"/>
            </a:endParaRPr>
          </a:p>
          <a:p>
            <a:r>
              <a:rPr lang="en-US" sz="2000" b="0" dirty="0" err="1">
                <a:solidFill>
                  <a:srgbClr val="E06C75"/>
                </a:solidFill>
                <a:effectLst/>
                <a:latin typeface="Consolas" panose="020B0609020204030204" pitchFamily="49" charset="0"/>
              </a:rPr>
              <a:t>binaryMsg</a:t>
            </a:r>
            <a:r>
              <a:rPr lang="en-US" sz="2000" b="0" dirty="0">
                <a:solidFill>
                  <a:srgbClr val="56B6C2"/>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Buffer</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from</a:t>
            </a:r>
            <a:r>
              <a:rPr lang="en-US" sz="2000" b="0" dirty="0">
                <a:solidFill>
                  <a:srgbClr val="ABB2BF"/>
                </a:solidFill>
                <a:effectLst/>
                <a:latin typeface="Consolas" panose="020B0609020204030204" pitchFamily="49" charset="0"/>
              </a:rPr>
              <a:t>(</a:t>
            </a:r>
            <a:r>
              <a:rPr lang="en-US" sz="2000" b="0" dirty="0">
                <a:solidFill>
                  <a:srgbClr val="E5C07B"/>
                </a:solidFill>
                <a:effectLst/>
                <a:latin typeface="Consolas" panose="020B0609020204030204" pitchFamily="49" charset="0"/>
              </a:rPr>
              <a:t>CryptoJS</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SHA256</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a:t>
            </a:r>
            <a:r>
              <a:rPr lang="en-US" sz="2000" b="0" dirty="0" err="1">
                <a:solidFill>
                  <a:srgbClr val="98C379"/>
                </a:solidFill>
                <a:effectLst/>
                <a:latin typeface="Consolas" panose="020B0609020204030204" pitchFamily="49" charset="0"/>
              </a:rPr>
              <a:t>receiverMsg</a:t>
            </a:r>
            <a:r>
              <a:rPr lang="en-US" sz="2000" b="0" dirty="0">
                <a:solidFill>
                  <a:srgbClr val="98C379"/>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toString</a:t>
            </a:r>
            <a:r>
              <a:rPr lang="en-US" sz="2000" b="0" dirty="0">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CryptoJS</a:t>
            </a:r>
            <a:r>
              <a:rPr lang="en-US" sz="2000" b="0" dirty="0" err="1">
                <a:solidFill>
                  <a:srgbClr val="ABB2BF"/>
                </a:solidFill>
                <a:effectLst/>
                <a:latin typeface="Consolas" panose="020B0609020204030204" pitchFamily="49" charset="0"/>
              </a:rPr>
              <a:t>.</a:t>
            </a:r>
            <a:r>
              <a:rPr lang="en-US" sz="2000" b="0" dirty="0" err="1">
                <a:solidFill>
                  <a:srgbClr val="E5C07B"/>
                </a:solidFill>
                <a:effectLst/>
                <a:latin typeface="Consolas" panose="020B0609020204030204" pitchFamily="49" charset="0"/>
              </a:rPr>
              <a:t>enc</a:t>
            </a:r>
            <a:r>
              <a:rPr lang="en-US" sz="2000" b="0" dirty="0" err="1">
                <a:solidFill>
                  <a:srgbClr val="ABB2BF"/>
                </a:solidFill>
                <a:effectLst/>
                <a:latin typeface="Consolas" panose="020B0609020204030204" pitchFamily="49" charset="0"/>
              </a:rPr>
              <a:t>.</a:t>
            </a:r>
            <a:r>
              <a:rPr lang="en-US" sz="2000" b="0" dirty="0" err="1">
                <a:solidFill>
                  <a:srgbClr val="E06C75"/>
                </a:solidFill>
                <a:effectLst/>
                <a:latin typeface="Consolas" panose="020B0609020204030204" pitchFamily="49" charset="0"/>
              </a:rPr>
              <a:t>Hex</a:t>
            </a:r>
            <a:r>
              <a:rPr lang="en-US" sz="2000" b="0" dirty="0">
                <a:solidFill>
                  <a:srgbClr val="ABB2BF"/>
                </a:solidFill>
                <a:effectLst/>
                <a:latin typeface="Consolas" panose="020B0609020204030204" pitchFamily="49" charset="0"/>
              </a:rPr>
              <a:t>));</a:t>
            </a:r>
          </a:p>
          <a:p>
            <a:endParaRPr lang="en-US" sz="2000" b="0" dirty="0">
              <a:solidFill>
                <a:srgbClr val="ABB2BF"/>
              </a:solidFill>
              <a:effectLst/>
              <a:latin typeface="Consolas" panose="020B0609020204030204" pitchFamily="49" charset="0"/>
            </a:endParaRPr>
          </a:p>
          <a:p>
            <a:r>
              <a:rPr lang="en-US" sz="2000" b="0" dirty="0" err="1">
                <a:solidFill>
                  <a:srgbClr val="E5C07B"/>
                </a:solidFill>
                <a:effectLst/>
                <a:latin typeface="Consolas" panose="020B0609020204030204" pitchFamily="49" charset="0"/>
              </a:rPr>
              <a:t>temp</a:t>
            </a:r>
            <a:r>
              <a:rPr lang="en-US" sz="2000" b="0" dirty="0" err="1">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verify</a:t>
            </a:r>
            <a:r>
              <a:rPr lang="en-US" sz="2000" b="0" dirty="0">
                <a:solidFill>
                  <a:srgbClr val="ABB2BF"/>
                </a:solidFill>
                <a:effectLst/>
                <a:latin typeface="Consolas" panose="020B0609020204030204" pitchFamily="49" charset="0"/>
              </a:rPr>
              <a:t>(</a:t>
            </a:r>
            <a:r>
              <a:rPr lang="en-US" sz="2000" b="0" dirty="0" err="1">
                <a:solidFill>
                  <a:srgbClr val="E06C75"/>
                </a:solidFill>
                <a:effectLst/>
                <a:latin typeface="Consolas" panose="020B0609020204030204" pitchFamily="49" charset="0"/>
              </a:rPr>
              <a:t>binaryMsg</a:t>
            </a:r>
            <a:r>
              <a:rPr lang="en-US" sz="2000" b="0" dirty="0">
                <a:solidFill>
                  <a:srgbClr val="ABB2BF"/>
                </a:solidFill>
                <a:effectLst/>
                <a:latin typeface="Consolas" panose="020B0609020204030204" pitchFamily="49" charset="0"/>
              </a:rPr>
              <a:t>,</a:t>
            </a:r>
            <a:r>
              <a:rPr lang="en-US" sz="2000" b="0" dirty="0">
                <a:solidFill>
                  <a:srgbClr val="61AFEF"/>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a:t>
            </a:r>
            <a:r>
              <a:rPr lang="en-US" sz="2000" b="0" dirty="0" err="1">
                <a:solidFill>
                  <a:srgbClr val="98C379"/>
                </a:solidFill>
                <a:effectLst/>
                <a:latin typeface="Consolas" panose="020B0609020204030204" pitchFamily="49" charset="0"/>
              </a:rPr>
              <a:t>receiverSignature</a:t>
            </a:r>
            <a:r>
              <a:rPr lang="en-US" sz="2000" b="0" dirty="0">
                <a:solidFill>
                  <a:srgbClr val="98C379"/>
                </a:solidFill>
                <a:effectLst/>
                <a:latin typeface="Consolas" panose="020B0609020204030204" pitchFamily="49" charset="0"/>
              </a:rPr>
              <a:t>'</a:t>
            </a:r>
            <a:r>
              <a:rPr lang="en-US" sz="2000" b="0" dirty="0">
                <a:solidFill>
                  <a:srgbClr val="ABB2BF"/>
                </a:solidFill>
                <a:effectLst/>
                <a:latin typeface="Consolas" panose="020B0609020204030204" pitchFamily="49" charset="0"/>
              </a:rPr>
              <a:t>).</a:t>
            </a:r>
            <a:r>
              <a:rPr lang="en-US" sz="2000" b="0" dirty="0" err="1">
                <a:solidFill>
                  <a:srgbClr val="61AFEF"/>
                </a:solidFill>
                <a:effectLst/>
                <a:latin typeface="Consolas" panose="020B0609020204030204" pitchFamily="49" charset="0"/>
              </a:rPr>
              <a:t>val</a:t>
            </a:r>
            <a:r>
              <a:rPr lang="en-US" sz="2000" b="0" dirty="0">
                <a:solidFill>
                  <a:srgbClr val="ABB2BF"/>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00800B5C-9756-D8E6-3C24-58B9D74628C2}"/>
              </a:ext>
            </a:extLst>
          </p:cNvPr>
          <p:cNvSpPr txBox="1"/>
          <p:nvPr/>
        </p:nvSpPr>
        <p:spPr>
          <a:xfrm>
            <a:off x="906211" y="3850815"/>
            <a:ext cx="10379573" cy="769441"/>
          </a:xfrm>
          <a:prstGeom prst="rect">
            <a:avLst/>
          </a:prstGeom>
          <a:noFill/>
        </p:spPr>
        <p:txBody>
          <a:bodyPr wrap="none" rtlCol="0">
            <a:spAutoFit/>
          </a:bodyPr>
          <a:lstStyle/>
          <a:p>
            <a:r>
              <a:rPr lang="en-US" sz="4400" dirty="0">
                <a:solidFill>
                  <a:srgbClr val="FF0000"/>
                </a:solidFill>
              </a:rPr>
              <a:t>UBACITI U GRAFIK POZIVA FUNKCIJA</a:t>
            </a:r>
            <a:r>
              <a:rPr lang="sr-Latn-RS" sz="4400" dirty="0">
                <a:solidFill>
                  <a:srgbClr val="FF0000"/>
                </a:solidFill>
              </a:rPr>
              <a:t> MOŽDA</a:t>
            </a:r>
            <a:endParaRPr lang="en-US" sz="4400" dirty="0">
              <a:solidFill>
                <a:srgbClr val="FF0000"/>
              </a:solidFill>
            </a:endParaRPr>
          </a:p>
        </p:txBody>
      </p:sp>
    </p:spTree>
    <p:extLst>
      <p:ext uri="{BB962C8B-B14F-4D97-AF65-F5344CB8AC3E}">
        <p14:creationId xmlns:p14="http://schemas.microsoft.com/office/powerpoint/2010/main" val="19601856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POTPISI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4E0FA06E-BC41-8120-8280-2A065115C583}"/>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en-US" sz="2400" dirty="0" err="1">
                <a:solidFill>
                  <a:srgbClr val="EA9A5C"/>
                </a:solidFill>
                <a:latin typeface="Calibri" panose="020F0502020204030204"/>
              </a:rPr>
              <a:t>Moramo</a:t>
            </a:r>
            <a:r>
              <a:rPr lang="en-US" sz="2400" dirty="0">
                <a:solidFill>
                  <a:srgbClr val="EA9A5C"/>
                </a:solidFill>
                <a:latin typeface="Calibri" panose="020F0502020204030204"/>
              </a:rPr>
              <a:t> </a:t>
            </a:r>
            <a:r>
              <a:rPr lang="en-US" sz="2400" dirty="0" err="1">
                <a:solidFill>
                  <a:srgbClr val="EA9A5C"/>
                </a:solidFill>
                <a:latin typeface="Calibri" panose="020F0502020204030204"/>
              </a:rPr>
              <a:t>obezbediti</a:t>
            </a:r>
            <a:r>
              <a:rPr lang="en-US" sz="2400" dirty="0">
                <a:solidFill>
                  <a:srgbClr val="EA9A5C"/>
                </a:solidFill>
                <a:latin typeface="Calibri" panose="020F0502020204030204"/>
              </a:rPr>
              <a:t> da je </a:t>
            </a:r>
            <a:r>
              <a:rPr lang="en-US" sz="2400" dirty="0" err="1">
                <a:solidFill>
                  <a:srgbClr val="EA9A5C"/>
                </a:solidFill>
                <a:latin typeface="Calibri" panose="020F0502020204030204"/>
              </a:rPr>
              <a:t>svaka</a:t>
            </a:r>
            <a:r>
              <a:rPr lang="en-US" sz="2400" dirty="0">
                <a:solidFill>
                  <a:srgbClr val="EA9A5C"/>
                </a:solidFill>
                <a:latin typeface="Calibri" panose="020F0502020204030204"/>
              </a:rPr>
              <a:t> </a:t>
            </a:r>
            <a:r>
              <a:rPr lang="en-US" sz="2400" dirty="0" err="1">
                <a:solidFill>
                  <a:srgbClr val="EA9A5C"/>
                </a:solidFill>
                <a:latin typeface="Calibri" panose="020F0502020204030204"/>
              </a:rPr>
              <a:t>transakcija</a:t>
            </a:r>
            <a:r>
              <a:rPr lang="en-US" sz="2400" dirty="0">
                <a:solidFill>
                  <a:srgbClr val="EA9A5C"/>
                </a:solidFill>
                <a:latin typeface="Calibri" panose="020F0502020204030204"/>
              </a:rPr>
              <a:t> </a:t>
            </a:r>
            <a:r>
              <a:rPr lang="en-US" sz="2400" dirty="0" err="1">
                <a:solidFill>
                  <a:srgbClr val="EA9A5C"/>
                </a:solidFill>
                <a:latin typeface="Calibri" panose="020F0502020204030204"/>
              </a:rPr>
              <a:t>unikatna</a:t>
            </a:r>
            <a:endParaRPr lang="sr-Latn-RS" sz="2400" dirty="0">
              <a:solidFill>
                <a:srgbClr val="EA9A5C"/>
              </a:solidFill>
              <a:latin typeface="Calibri" panose="020F0502020204030204"/>
            </a:endParaRPr>
          </a:p>
        </p:txBody>
      </p:sp>
      <p:pic>
        <p:nvPicPr>
          <p:cNvPr id="9" name="Picture 8">
            <a:extLst>
              <a:ext uri="{FF2B5EF4-FFF2-40B4-BE49-F238E27FC236}">
                <a16:creationId xmlns:a16="http://schemas.microsoft.com/office/drawing/2014/main" id="{14A4386B-6089-89BE-D672-BCC645A7F3B9}"/>
              </a:ext>
            </a:extLst>
          </p:cNvPr>
          <p:cNvPicPr>
            <a:picLocks noChangeAspect="1"/>
          </p:cNvPicPr>
          <p:nvPr/>
        </p:nvPicPr>
        <p:blipFill>
          <a:blip r:embed="rId3"/>
          <a:stretch>
            <a:fillRect/>
          </a:stretch>
        </p:blipFill>
        <p:spPr>
          <a:xfrm>
            <a:off x="2830723" y="3703878"/>
            <a:ext cx="6534150" cy="1242342"/>
          </a:xfrm>
          <a:prstGeom prst="rect">
            <a:avLst/>
          </a:prstGeom>
          <a:ln w="19050">
            <a:gradFill flip="none" rotWithShape="1">
              <a:gsLst>
                <a:gs pos="0">
                  <a:srgbClr val="01023B"/>
                </a:gs>
                <a:gs pos="50000">
                  <a:srgbClr val="A53F52"/>
                </a:gs>
                <a:gs pos="100000">
                  <a:srgbClr val="EA9A5C"/>
                </a:gs>
              </a:gsLst>
              <a:lin ang="13500000" scaled="1"/>
              <a:tileRect/>
            </a:gradFill>
          </a:ln>
        </p:spPr>
      </p:pic>
      <p:pic>
        <p:nvPicPr>
          <p:cNvPr id="11" name="Picture 10">
            <a:extLst>
              <a:ext uri="{FF2B5EF4-FFF2-40B4-BE49-F238E27FC236}">
                <a16:creationId xmlns:a16="http://schemas.microsoft.com/office/drawing/2014/main" id="{5BEE979A-7197-380C-C3EC-EBE93D783920}"/>
              </a:ext>
            </a:extLst>
          </p:cNvPr>
          <p:cNvPicPr>
            <a:picLocks noChangeAspect="1"/>
          </p:cNvPicPr>
          <p:nvPr/>
        </p:nvPicPr>
        <p:blipFill>
          <a:blip r:embed="rId4"/>
          <a:stretch>
            <a:fillRect/>
          </a:stretch>
        </p:blipFill>
        <p:spPr>
          <a:xfrm>
            <a:off x="2823123" y="2024212"/>
            <a:ext cx="6534150" cy="1238250"/>
          </a:xfrm>
          <a:prstGeom prst="rect">
            <a:avLst/>
          </a:prstGeom>
          <a:ln w="19050">
            <a:gradFill flip="none" rotWithShape="1">
              <a:gsLst>
                <a:gs pos="0">
                  <a:srgbClr val="01023B"/>
                </a:gs>
                <a:gs pos="50000">
                  <a:srgbClr val="A53F52"/>
                </a:gs>
                <a:gs pos="100000">
                  <a:srgbClr val="EA9A5C"/>
                </a:gs>
              </a:gsLst>
              <a:lin ang="18900000" scaled="1"/>
              <a:tileRect/>
            </a:gradFill>
          </a:ln>
        </p:spPr>
      </p:pic>
      <p:cxnSp>
        <p:nvCxnSpPr>
          <p:cNvPr id="13" name="Straight Connector 12">
            <a:extLst>
              <a:ext uri="{FF2B5EF4-FFF2-40B4-BE49-F238E27FC236}">
                <a16:creationId xmlns:a16="http://schemas.microsoft.com/office/drawing/2014/main" id="{5299150A-FBC1-7D09-4C51-57AC6E231BC6}"/>
              </a:ext>
            </a:extLst>
          </p:cNvPr>
          <p:cNvCxnSpPr>
            <a:cxnSpLocks/>
          </p:cNvCxnSpPr>
          <p:nvPr/>
        </p:nvCxnSpPr>
        <p:spPr>
          <a:xfrm flipH="1" flipV="1">
            <a:off x="2493391" y="3860239"/>
            <a:ext cx="528942" cy="372473"/>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71C6BE76-A913-215F-543D-013BEB0E25EA}"/>
              </a:ext>
            </a:extLst>
          </p:cNvPr>
          <p:cNvSpPr txBox="1"/>
          <p:nvPr/>
        </p:nvSpPr>
        <p:spPr>
          <a:xfrm>
            <a:off x="770317" y="3493876"/>
            <a:ext cx="1906176" cy="1631216"/>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(Transaction) </a:t>
            </a:r>
            <a:r>
              <a:rPr lang="en-US" sz="2000" dirty="0">
                <a:solidFill>
                  <a:srgbClr val="A53F52"/>
                </a:solidFill>
                <a:latin typeface="Calibri" panose="020F0502020204030204"/>
              </a:rPr>
              <a:t>ID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Jedinstveni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identifikator</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transakcije</a:t>
            </a:r>
            <a:r>
              <a:rPr lang="en-US" sz="2000" dirty="0">
                <a:solidFill>
                  <a:sysClr val="windowText" lastClr="000000"/>
                </a:solidFill>
                <a:latin typeface="Calibri" panose="020F0502020204030204"/>
              </a:rPr>
              <a:t> po </a:t>
            </a:r>
            <a:r>
              <a:rPr lang="sr-Latn-RS" sz="2000" dirty="0">
                <a:solidFill>
                  <a:sysClr val="windowText" lastClr="000000"/>
                </a:solidFill>
                <a:latin typeface="Calibri" panose="020F0502020204030204"/>
              </a:rPr>
              <a:t>pošiljaocu</a:t>
            </a:r>
            <a:endParaRPr lang="sr-Latn-RS" sz="2000" dirty="0">
              <a:solidFill>
                <a:srgbClr val="EA9A5C"/>
              </a:solidFill>
              <a:latin typeface="Calibri" panose="020F0502020204030204"/>
            </a:endParaRPr>
          </a:p>
        </p:txBody>
      </p:sp>
      <p:cxnSp>
        <p:nvCxnSpPr>
          <p:cNvPr id="20" name="Straight Connector 19">
            <a:extLst>
              <a:ext uri="{FF2B5EF4-FFF2-40B4-BE49-F238E27FC236}">
                <a16:creationId xmlns:a16="http://schemas.microsoft.com/office/drawing/2014/main" id="{4E3080A7-6228-6861-A862-492AE4A045D5}"/>
              </a:ext>
            </a:extLst>
          </p:cNvPr>
          <p:cNvCxnSpPr>
            <a:cxnSpLocks/>
          </p:cNvCxnSpPr>
          <p:nvPr/>
        </p:nvCxnSpPr>
        <p:spPr>
          <a:xfrm flipH="1" flipV="1">
            <a:off x="2493391" y="3860239"/>
            <a:ext cx="528942" cy="738836"/>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5" name="Straight Connector 24">
            <a:extLst>
              <a:ext uri="{FF2B5EF4-FFF2-40B4-BE49-F238E27FC236}">
                <a16:creationId xmlns:a16="http://schemas.microsoft.com/office/drawing/2014/main" id="{37B57859-4530-161B-0F40-BE3DEB923461}"/>
              </a:ext>
            </a:extLst>
          </p:cNvPr>
          <p:cNvCxnSpPr>
            <a:cxnSpLocks/>
          </p:cNvCxnSpPr>
          <p:nvPr/>
        </p:nvCxnSpPr>
        <p:spPr>
          <a:xfrm flipV="1">
            <a:off x="5148955" y="4800603"/>
            <a:ext cx="279693" cy="47163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8FE22A7A-B3A6-3089-D3B2-1B1CDA6C13F3}"/>
              </a:ext>
            </a:extLst>
          </p:cNvPr>
          <p:cNvCxnSpPr>
            <a:cxnSpLocks/>
          </p:cNvCxnSpPr>
          <p:nvPr/>
        </p:nvCxnSpPr>
        <p:spPr>
          <a:xfrm flipV="1">
            <a:off x="5148955" y="4442932"/>
            <a:ext cx="125465" cy="829309"/>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34" name="Straight Arrow Connector 33">
            <a:extLst>
              <a:ext uri="{FF2B5EF4-FFF2-40B4-BE49-F238E27FC236}">
                <a16:creationId xmlns:a16="http://schemas.microsoft.com/office/drawing/2014/main" id="{075D30EB-6F71-EA5B-A4DD-72C94868D3C2}"/>
              </a:ext>
            </a:extLst>
          </p:cNvPr>
          <p:cNvCxnSpPr>
            <a:cxnSpLocks/>
          </p:cNvCxnSpPr>
          <p:nvPr/>
        </p:nvCxnSpPr>
        <p:spPr>
          <a:xfrm>
            <a:off x="5954233" y="3262462"/>
            <a:ext cx="0" cy="425094"/>
          </a:xfrm>
          <a:prstGeom prst="straightConnector1">
            <a:avLst/>
          </a:prstGeom>
          <a:ln>
            <a:gradFill>
              <a:gsLst>
                <a:gs pos="0">
                  <a:srgbClr val="01023B"/>
                </a:gs>
                <a:gs pos="50000">
                  <a:srgbClr val="A53F52"/>
                </a:gs>
                <a:gs pos="100000">
                  <a:srgbClr val="EA9A5C"/>
                </a:gs>
              </a:gsLst>
              <a:lin ang="5400000" scaled="1"/>
            </a:gradFill>
            <a:tailEnd type="triangle"/>
          </a:ln>
        </p:spPr>
        <p:style>
          <a:lnRef idx="3">
            <a:schemeClr val="dk1"/>
          </a:lnRef>
          <a:fillRef idx="0">
            <a:schemeClr val="dk1"/>
          </a:fillRef>
          <a:effectRef idx="2">
            <a:schemeClr val="dk1"/>
          </a:effectRef>
          <a:fontRef idx="minor">
            <a:schemeClr val="tx1"/>
          </a:fontRef>
        </p:style>
      </p:cxnSp>
      <p:sp>
        <p:nvSpPr>
          <p:cNvPr id="41" name="TextBox 40">
            <a:extLst>
              <a:ext uri="{FF2B5EF4-FFF2-40B4-BE49-F238E27FC236}">
                <a16:creationId xmlns:a16="http://schemas.microsoft.com/office/drawing/2014/main" id="{1783856C-CFCB-97F2-D195-E16179F41772}"/>
              </a:ext>
            </a:extLst>
          </p:cNvPr>
          <p:cNvSpPr txBox="1"/>
          <p:nvPr/>
        </p:nvSpPr>
        <p:spPr>
          <a:xfrm>
            <a:off x="4204695" y="5303409"/>
            <a:ext cx="1240572" cy="70788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Javni ključ </a:t>
            </a:r>
            <a:r>
              <a:rPr lang="sr-Latn-RS" sz="2000" dirty="0">
                <a:latin typeface="Calibri" panose="020F0502020204030204"/>
              </a:rPr>
              <a:t>pošiljaoca</a:t>
            </a:r>
          </a:p>
        </p:txBody>
      </p:sp>
      <p:sp>
        <p:nvSpPr>
          <p:cNvPr id="42" name="TextBox 41">
            <a:extLst>
              <a:ext uri="{FF2B5EF4-FFF2-40B4-BE49-F238E27FC236}">
                <a16:creationId xmlns:a16="http://schemas.microsoft.com/office/drawing/2014/main" id="{2DA2B0E9-BB70-F4A4-EBD4-A31A9AE6DAF2}"/>
              </a:ext>
            </a:extLst>
          </p:cNvPr>
          <p:cNvSpPr txBox="1"/>
          <p:nvPr/>
        </p:nvSpPr>
        <p:spPr>
          <a:xfrm>
            <a:off x="6763354" y="5325000"/>
            <a:ext cx="1240572" cy="70788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Javni ključ </a:t>
            </a:r>
            <a:r>
              <a:rPr lang="sr-Latn-RS" sz="2000" dirty="0">
                <a:latin typeface="Calibri" panose="020F0502020204030204"/>
              </a:rPr>
              <a:t>primaoca</a:t>
            </a:r>
          </a:p>
        </p:txBody>
      </p:sp>
      <p:cxnSp>
        <p:nvCxnSpPr>
          <p:cNvPr id="43" name="Straight Connector 42">
            <a:extLst>
              <a:ext uri="{FF2B5EF4-FFF2-40B4-BE49-F238E27FC236}">
                <a16:creationId xmlns:a16="http://schemas.microsoft.com/office/drawing/2014/main" id="{3FBD28A1-B5E2-A9A8-5674-D4FA05722F32}"/>
              </a:ext>
            </a:extLst>
          </p:cNvPr>
          <p:cNvCxnSpPr>
            <a:cxnSpLocks/>
          </p:cNvCxnSpPr>
          <p:nvPr/>
        </p:nvCxnSpPr>
        <p:spPr>
          <a:xfrm flipH="1" flipV="1">
            <a:off x="6800628" y="4800603"/>
            <a:ext cx="456286" cy="524397"/>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46" name="Straight Connector 45">
            <a:extLst>
              <a:ext uri="{FF2B5EF4-FFF2-40B4-BE49-F238E27FC236}">
                <a16:creationId xmlns:a16="http://schemas.microsoft.com/office/drawing/2014/main" id="{64D69012-B85C-53AA-8605-53FA1AEEF094}"/>
              </a:ext>
            </a:extLst>
          </p:cNvPr>
          <p:cNvCxnSpPr>
            <a:cxnSpLocks/>
          </p:cNvCxnSpPr>
          <p:nvPr/>
        </p:nvCxnSpPr>
        <p:spPr>
          <a:xfrm flipH="1" flipV="1">
            <a:off x="6807193" y="4412106"/>
            <a:ext cx="449721" cy="912894"/>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48" name="TextBox 47">
            <a:extLst>
              <a:ext uri="{FF2B5EF4-FFF2-40B4-BE49-F238E27FC236}">
                <a16:creationId xmlns:a16="http://schemas.microsoft.com/office/drawing/2014/main" id="{1DEEB69B-BA36-4DE3-2D64-FC8D7FEC6EA5}"/>
              </a:ext>
            </a:extLst>
          </p:cNvPr>
          <p:cNvSpPr txBox="1"/>
          <p:nvPr/>
        </p:nvSpPr>
        <p:spPr>
          <a:xfrm>
            <a:off x="8744586" y="5303409"/>
            <a:ext cx="2037713" cy="1015663"/>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Potpis </a:t>
            </a:r>
            <a:r>
              <a:rPr lang="sr-Latn-RS" sz="2000" dirty="0">
                <a:latin typeface="Calibri" panose="020F0502020204030204"/>
              </a:rPr>
              <a:t>pošiljaoca (jedinstven za svaku transakciju)</a:t>
            </a:r>
          </a:p>
        </p:txBody>
      </p:sp>
      <p:cxnSp>
        <p:nvCxnSpPr>
          <p:cNvPr id="49" name="Straight Connector 48">
            <a:extLst>
              <a:ext uri="{FF2B5EF4-FFF2-40B4-BE49-F238E27FC236}">
                <a16:creationId xmlns:a16="http://schemas.microsoft.com/office/drawing/2014/main" id="{586CB265-F8AE-D3E6-3D16-4382742911B1}"/>
              </a:ext>
            </a:extLst>
          </p:cNvPr>
          <p:cNvCxnSpPr>
            <a:cxnSpLocks/>
          </p:cNvCxnSpPr>
          <p:nvPr/>
        </p:nvCxnSpPr>
        <p:spPr>
          <a:xfrm flipH="1" flipV="1">
            <a:off x="8410598" y="4454099"/>
            <a:ext cx="533377" cy="818142"/>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FF998709-B3F5-5A74-04C8-2F44FD4E1E4D}"/>
              </a:ext>
            </a:extLst>
          </p:cNvPr>
          <p:cNvCxnSpPr>
            <a:cxnSpLocks/>
          </p:cNvCxnSpPr>
          <p:nvPr/>
        </p:nvCxnSpPr>
        <p:spPr>
          <a:xfrm flipH="1" flipV="1">
            <a:off x="8410598" y="4847032"/>
            <a:ext cx="531415" cy="425209"/>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00310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250"/>
                                        <p:tgtEl>
                                          <p:spTgt spid="6"/>
                                        </p:tgtEl>
                                      </p:cBhvr>
                                    </p:animEffect>
                                  </p:childTnLst>
                                </p:cTn>
                              </p:par>
                              <p:par>
                                <p:cTn id="16" presetID="10" presetClass="entr" presetSubtype="0"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250"/>
                                        <p:tgtEl>
                                          <p:spTgt spid="13"/>
                                        </p:tgtEl>
                                      </p:cBhvr>
                                    </p:animEffect>
                                  </p:childTnLst>
                                </p:cTn>
                              </p:par>
                              <p:par>
                                <p:cTn id="19" presetID="10"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25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fade">
                                      <p:cBhvr>
                                        <p:cTn id="26" dur="250"/>
                                        <p:tgtEl>
                                          <p:spTgt spid="41"/>
                                        </p:tgtEl>
                                      </p:cBhvr>
                                    </p:animEffect>
                                  </p:childTnLst>
                                </p:cTn>
                              </p:par>
                              <p:par>
                                <p:cTn id="27" presetID="10" presetClass="entr" presetSubtype="0" fill="hold" nodeType="with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250"/>
                                        <p:tgtEl>
                                          <p:spTgt spid="27"/>
                                        </p:tgtEl>
                                      </p:cBhvr>
                                    </p:animEffect>
                                  </p:childTnLst>
                                </p:cTn>
                              </p:par>
                              <p:par>
                                <p:cTn id="30" presetID="10" presetClass="entr" presetSubtype="0" fill="hold"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250"/>
                                        <p:tgtEl>
                                          <p:spTgt spid="2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par>
                                <p:cTn id="38" presetID="10" presetClass="entr" presetSubtype="0" fill="hold"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childTnLst>
                                </p:cTn>
                              </p:par>
                              <p:par>
                                <p:cTn id="41" presetID="10" presetClass="entr" presetSubtype="0" fill="hold" nodeType="with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500"/>
                                        <p:tgtEl>
                                          <p:spTgt spid="4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8"/>
                                        </p:tgtEl>
                                        <p:attrNameLst>
                                          <p:attrName>style.visibility</p:attrName>
                                        </p:attrNameLst>
                                      </p:cBhvr>
                                      <p:to>
                                        <p:strVal val="visible"/>
                                      </p:to>
                                    </p:set>
                                    <p:animEffect transition="in" filter="fade">
                                      <p:cBhvr>
                                        <p:cTn id="48" dur="250"/>
                                        <p:tgtEl>
                                          <p:spTgt spid="48"/>
                                        </p:tgtEl>
                                      </p:cBhvr>
                                    </p:animEffect>
                                  </p:childTnLst>
                                </p:cTn>
                              </p:par>
                              <p:par>
                                <p:cTn id="49" presetID="10" presetClass="entr" presetSubtype="0" fill="hold" nodeType="withEffect">
                                  <p:stCondLst>
                                    <p:cond delay="0"/>
                                  </p:stCondLst>
                                  <p:childTnLst>
                                    <p:set>
                                      <p:cBhvr>
                                        <p:cTn id="50" dur="1" fill="hold">
                                          <p:stCondLst>
                                            <p:cond delay="0"/>
                                          </p:stCondLst>
                                        </p:cTn>
                                        <p:tgtEl>
                                          <p:spTgt spid="51"/>
                                        </p:tgtEl>
                                        <p:attrNameLst>
                                          <p:attrName>style.visibility</p:attrName>
                                        </p:attrNameLst>
                                      </p:cBhvr>
                                      <p:to>
                                        <p:strVal val="visible"/>
                                      </p:to>
                                    </p:set>
                                    <p:animEffect transition="in" filter="fade">
                                      <p:cBhvr>
                                        <p:cTn id="51" dur="250"/>
                                        <p:tgtEl>
                                          <p:spTgt spid="51"/>
                                        </p:tgtEl>
                                      </p:cBhvr>
                                    </p:animEffect>
                                  </p:childTnLst>
                                </p:cTn>
                              </p:par>
                              <p:par>
                                <p:cTn id="52" presetID="10" presetClass="entr" presetSubtype="0" fill="hold" nodeType="withEffect">
                                  <p:stCondLst>
                                    <p:cond delay="0"/>
                                  </p:stCondLst>
                                  <p:childTnLst>
                                    <p:set>
                                      <p:cBhvr>
                                        <p:cTn id="53" dur="1" fill="hold">
                                          <p:stCondLst>
                                            <p:cond delay="0"/>
                                          </p:stCondLst>
                                        </p:cTn>
                                        <p:tgtEl>
                                          <p:spTgt spid="49"/>
                                        </p:tgtEl>
                                        <p:attrNameLst>
                                          <p:attrName>style.visibility</p:attrName>
                                        </p:attrNameLst>
                                      </p:cBhvr>
                                      <p:to>
                                        <p:strVal val="visible"/>
                                      </p:to>
                                    </p:set>
                                    <p:animEffect transition="in" filter="fade">
                                      <p:cBhvr>
                                        <p:cTn id="54" dur="2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1" grpId="0"/>
      <p:bldP spid="42" grpId="0"/>
      <p:bldP spid="4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gradFill>
              <a:gsLst>
                <a:gs pos="0">
                  <a:srgbClr val="01023B"/>
                </a:gs>
                <a:gs pos="25000">
                  <a:srgbClr val="A53F52"/>
                </a:gs>
                <a:gs pos="100000">
                  <a:srgbClr val="EA9A5C"/>
                </a:gs>
              </a:gsLst>
              <a:lin ang="5400000" scaled="1"/>
            </a:gradFill>
          </a:ln>
        </p:spPr>
      </p:pic>
      <p:sp>
        <p:nvSpPr>
          <p:cNvPr id="3" name="TextBox 2">
            <a:extLst>
              <a:ext uri="{FF2B5EF4-FFF2-40B4-BE49-F238E27FC236}">
                <a16:creationId xmlns:a16="http://schemas.microsoft.com/office/drawing/2014/main" id="{FE57C01A-9E8F-D751-E69C-3B261BB6FDE7}"/>
              </a:ext>
            </a:extLst>
          </p:cNvPr>
          <p:cNvSpPr txBox="1"/>
          <p:nvPr/>
        </p:nvSpPr>
        <p:spPr>
          <a:xfrm>
            <a:off x="1" y="5714630"/>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Marka da izmeni svoju prethodnu transakciju </a:t>
            </a:r>
            <a:r>
              <a:rPr lang="sr-Latn-RS" sz="2400" u="sng" dirty="0">
                <a:solidFill>
                  <a:srgbClr val="01023B"/>
                </a:solidFill>
                <a:latin typeface="Calibri" panose="020F0502020204030204"/>
              </a:rPr>
              <a:t>nakon</a:t>
            </a:r>
            <a:r>
              <a:rPr lang="sr-Latn-RS" sz="2400" dirty="0">
                <a:solidFill>
                  <a:srgbClr val="01023B"/>
                </a:solidFill>
                <a:latin typeface="Calibri" panose="020F0502020204030204"/>
              </a:rPr>
              <a:t> što ju je Sofija obradila</a:t>
            </a:r>
            <a:r>
              <a:rPr lang="en-US" sz="2400" dirty="0">
                <a:solidFill>
                  <a:srgbClr val="01023B"/>
                </a:solidFill>
                <a:latin typeface="Calibri" panose="020F0502020204030204"/>
              </a:rPr>
              <a:t> ?</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315016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TEŽINA RUDARENJA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4E0FA06E-BC41-8120-8280-2A065115C583}"/>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Potrebno je namerno uvesti problem koji je računarima komplikovan za rešavanje</a:t>
            </a:r>
          </a:p>
        </p:txBody>
      </p:sp>
      <p:sp>
        <p:nvSpPr>
          <p:cNvPr id="2" name="TextBox 1">
            <a:extLst>
              <a:ext uri="{FF2B5EF4-FFF2-40B4-BE49-F238E27FC236}">
                <a16:creationId xmlns:a16="http://schemas.microsoft.com/office/drawing/2014/main" id="{698CC199-6201-01D9-387A-04C5D79505F0}"/>
              </a:ext>
            </a:extLst>
          </p:cNvPr>
          <p:cNvSpPr txBox="1"/>
          <p:nvPr/>
        </p:nvSpPr>
        <p:spPr>
          <a:xfrm>
            <a:off x="542486" y="4250140"/>
            <a:ext cx="11107027" cy="1477328"/>
          </a:xfrm>
          <a:prstGeom prst="rect">
            <a:avLst/>
          </a:prstGeom>
          <a:noFill/>
        </p:spPr>
        <p:txBody>
          <a:bodyPr wrap="square" rtlCol="0">
            <a:spAutoFit/>
          </a:bodyPr>
          <a:lstStyle/>
          <a:p>
            <a:pPr>
              <a:spcAft>
                <a:spcPts val="1200"/>
              </a:spcAft>
            </a:pPr>
            <a:r>
              <a:rPr lang="sr-Latn-RS" sz="2000" dirty="0">
                <a:latin typeface="Calibri" panose="020F0502020204030204"/>
              </a:rPr>
              <a:t>Jedan od mogućih načina </a:t>
            </a:r>
            <a:r>
              <a:rPr lang="en-US" sz="2000" dirty="0">
                <a:latin typeface="Calibri" panose="020F0502020204030204"/>
              </a:rPr>
              <a:t>da </a:t>
            </a:r>
            <a:r>
              <a:rPr lang="en-US" sz="2000" dirty="0" err="1">
                <a:latin typeface="Calibri" panose="020F0502020204030204"/>
              </a:rPr>
              <a:t>ovo</a:t>
            </a:r>
            <a:r>
              <a:rPr lang="en-US" sz="2000" dirty="0">
                <a:latin typeface="Calibri" panose="020F0502020204030204"/>
              </a:rPr>
              <a:t> </a:t>
            </a:r>
            <a:r>
              <a:rPr lang="en-US" sz="2000" dirty="0" err="1">
                <a:latin typeface="Calibri" panose="020F0502020204030204"/>
              </a:rPr>
              <a:t>postignemo</a:t>
            </a:r>
            <a:r>
              <a:rPr lang="en-US" sz="2000" dirty="0">
                <a:latin typeface="Calibri" panose="020F0502020204030204"/>
              </a:rPr>
              <a:t> </a:t>
            </a:r>
            <a:r>
              <a:rPr lang="sr-Latn-RS" sz="2000" dirty="0">
                <a:latin typeface="Calibri" panose="020F0502020204030204"/>
              </a:rPr>
              <a:t>jeste rudarenje (mining) – i za nove blokove i za izmenu starih</a:t>
            </a:r>
          </a:p>
          <a:p>
            <a:pPr>
              <a:spcAft>
                <a:spcPts val="1200"/>
              </a:spcAft>
            </a:pPr>
            <a:r>
              <a:rPr lang="sr-Latn-RS" sz="2000" dirty="0">
                <a:latin typeface="Calibri" panose="020F0502020204030204"/>
              </a:rPr>
              <a:t>Znamo već da je (računarski) nemoguće dobiti ulaz heš funkcije na osnovu izlaza – jedini način je testiranje svih mogućih kombinacija ulaza dok ne dobijemo željeni izlaz</a:t>
            </a:r>
          </a:p>
        </p:txBody>
      </p:sp>
      <p:sp>
        <p:nvSpPr>
          <p:cNvPr id="5" name="Rectangle 4">
            <a:extLst>
              <a:ext uri="{FF2B5EF4-FFF2-40B4-BE49-F238E27FC236}">
                <a16:creationId xmlns:a16="http://schemas.microsoft.com/office/drawing/2014/main" id="{C2337205-D8C9-2D4C-89C3-35EF6E71FDAE}"/>
              </a:ext>
            </a:extLst>
          </p:cNvPr>
          <p:cNvSpPr/>
          <p:nvPr/>
        </p:nvSpPr>
        <p:spPr>
          <a:xfrm>
            <a:off x="1405287" y="2507515"/>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5DE93B73-565E-A5B9-2BAF-9740181309A8}"/>
              </a:ext>
            </a:extLst>
          </p:cNvPr>
          <p:cNvGrpSpPr/>
          <p:nvPr/>
        </p:nvGrpSpPr>
        <p:grpSpPr>
          <a:xfrm>
            <a:off x="2358188" y="2507515"/>
            <a:ext cx="1394060" cy="936404"/>
            <a:chOff x="2358188" y="2141980"/>
            <a:chExt cx="1394060" cy="936404"/>
          </a:xfrm>
        </p:grpSpPr>
        <p:sp>
          <p:nvSpPr>
            <p:cNvPr id="7" name="Rectangle 6">
              <a:extLst>
                <a:ext uri="{FF2B5EF4-FFF2-40B4-BE49-F238E27FC236}">
                  <a16:creationId xmlns:a16="http://schemas.microsoft.com/office/drawing/2014/main" id="{7025F3A6-9321-AD23-E68B-86C44F45D815}"/>
                </a:ext>
              </a:extLst>
            </p:cNvPr>
            <p:cNvSpPr/>
            <p:nvPr/>
          </p:nvSpPr>
          <p:spPr>
            <a:xfrm>
              <a:off x="2799347"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08D3DD9-C9DF-2D58-E8D5-31591541B5D3}"/>
                </a:ext>
              </a:extLst>
            </p:cNvPr>
            <p:cNvCxnSpPr>
              <a:cxnSpLocks/>
              <a:stCxn id="5" idx="3"/>
              <a:endCxn id="7" idx="1"/>
            </p:cNvCxnSpPr>
            <p:nvPr/>
          </p:nvCxnSpPr>
          <p:spPr>
            <a:xfrm>
              <a:off x="2358188" y="2600557"/>
              <a:ext cx="441159" cy="96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18" name="Group 17">
            <a:extLst>
              <a:ext uri="{FF2B5EF4-FFF2-40B4-BE49-F238E27FC236}">
                <a16:creationId xmlns:a16="http://schemas.microsoft.com/office/drawing/2014/main" id="{8263ADD5-7639-253F-09AA-68A8C2C25E15}"/>
              </a:ext>
            </a:extLst>
          </p:cNvPr>
          <p:cNvGrpSpPr/>
          <p:nvPr/>
        </p:nvGrpSpPr>
        <p:grpSpPr>
          <a:xfrm>
            <a:off x="3761873" y="2507515"/>
            <a:ext cx="1403685" cy="936404"/>
            <a:chOff x="3752248" y="2141980"/>
            <a:chExt cx="1403685" cy="936404"/>
          </a:xfrm>
        </p:grpSpPr>
        <p:sp>
          <p:nvSpPr>
            <p:cNvPr id="8" name="Rectangle 7">
              <a:extLst>
                <a:ext uri="{FF2B5EF4-FFF2-40B4-BE49-F238E27FC236}">
                  <a16:creationId xmlns:a16="http://schemas.microsoft.com/office/drawing/2014/main" id="{C1C0A9F4-A19B-4984-8901-859833435B2A}"/>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E5DC178C-3D77-AC4D-EF4A-356991E4BFD9}"/>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17" name="Group 16">
            <a:extLst>
              <a:ext uri="{FF2B5EF4-FFF2-40B4-BE49-F238E27FC236}">
                <a16:creationId xmlns:a16="http://schemas.microsoft.com/office/drawing/2014/main" id="{A54739F3-7681-D9F6-9F2B-F4A4D8564D66}"/>
              </a:ext>
            </a:extLst>
          </p:cNvPr>
          <p:cNvGrpSpPr/>
          <p:nvPr/>
        </p:nvGrpSpPr>
        <p:grpSpPr>
          <a:xfrm>
            <a:off x="5165558" y="2507514"/>
            <a:ext cx="1403685" cy="936404"/>
            <a:chOff x="5155933" y="2141979"/>
            <a:chExt cx="1403685" cy="936404"/>
          </a:xfrm>
        </p:grpSpPr>
        <p:sp>
          <p:nvSpPr>
            <p:cNvPr id="10" name="Rectangle 9">
              <a:extLst>
                <a:ext uri="{FF2B5EF4-FFF2-40B4-BE49-F238E27FC236}">
                  <a16:creationId xmlns:a16="http://schemas.microsoft.com/office/drawing/2014/main" id="{27911262-1B21-3F34-D285-56CCCF573B2F}"/>
                </a:ext>
              </a:extLst>
            </p:cNvPr>
            <p:cNvSpPr/>
            <p:nvPr/>
          </p:nvSpPr>
          <p:spPr>
            <a:xfrm>
              <a:off x="5606717" y="2141979"/>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E8D80580-324F-D50E-C11C-56F86F4143AC}"/>
                </a:ext>
              </a:extLst>
            </p:cNvPr>
            <p:cNvCxnSpPr/>
            <p:nvPr/>
          </p:nvCxnSpPr>
          <p:spPr>
            <a:xfrm>
              <a:off x="5155933"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21" name="Group 20">
            <a:extLst>
              <a:ext uri="{FF2B5EF4-FFF2-40B4-BE49-F238E27FC236}">
                <a16:creationId xmlns:a16="http://schemas.microsoft.com/office/drawing/2014/main" id="{D08FE2D7-15E7-1D96-2760-D700FA587575}"/>
              </a:ext>
            </a:extLst>
          </p:cNvPr>
          <p:cNvGrpSpPr/>
          <p:nvPr/>
        </p:nvGrpSpPr>
        <p:grpSpPr>
          <a:xfrm>
            <a:off x="5165812" y="2509897"/>
            <a:ext cx="1403685" cy="936404"/>
            <a:chOff x="3752248" y="2141980"/>
            <a:chExt cx="1403685" cy="936404"/>
          </a:xfrm>
        </p:grpSpPr>
        <p:sp>
          <p:nvSpPr>
            <p:cNvPr id="22" name="Rectangle 21">
              <a:extLst>
                <a:ext uri="{FF2B5EF4-FFF2-40B4-BE49-F238E27FC236}">
                  <a16:creationId xmlns:a16="http://schemas.microsoft.com/office/drawing/2014/main" id="{72F4B786-14D8-FDFC-F97A-919690564E8F}"/>
                </a:ext>
              </a:extLst>
            </p:cNvPr>
            <p:cNvSpPr/>
            <p:nvPr/>
          </p:nvSpPr>
          <p:spPr>
            <a:xfrm>
              <a:off x="4203032" y="2141980"/>
              <a:ext cx="952901" cy="936404"/>
            </a:xfrm>
            <a:prstGeom prst="rect">
              <a:avLst/>
            </a:prstGeom>
            <a:solidFill>
              <a:schemeClr val="accent2">
                <a:lumMod val="60000"/>
                <a:lumOff val="40000"/>
              </a:schemeClr>
            </a:solid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209665F4-5856-CB2E-B832-BB80C12AAF08}"/>
                </a:ext>
              </a:extLst>
            </p:cNvPr>
            <p:cNvCxnSpPr/>
            <p:nvPr/>
          </p:nvCxnSpPr>
          <p:spPr>
            <a:xfrm>
              <a:off x="3752248" y="2610182"/>
              <a:ext cx="450784"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24" name="Group 23">
            <a:extLst>
              <a:ext uri="{FF2B5EF4-FFF2-40B4-BE49-F238E27FC236}">
                <a16:creationId xmlns:a16="http://schemas.microsoft.com/office/drawing/2014/main" id="{D6FF4DB3-3FA6-09D7-754D-1B5654405085}"/>
              </a:ext>
            </a:extLst>
          </p:cNvPr>
          <p:cNvGrpSpPr/>
          <p:nvPr/>
        </p:nvGrpSpPr>
        <p:grpSpPr>
          <a:xfrm>
            <a:off x="6569243" y="2510604"/>
            <a:ext cx="1403685" cy="936404"/>
            <a:chOff x="3752248" y="2141980"/>
            <a:chExt cx="1403685" cy="936404"/>
          </a:xfrm>
        </p:grpSpPr>
        <p:sp>
          <p:nvSpPr>
            <p:cNvPr id="26" name="Rectangle 25">
              <a:extLst>
                <a:ext uri="{FF2B5EF4-FFF2-40B4-BE49-F238E27FC236}">
                  <a16:creationId xmlns:a16="http://schemas.microsoft.com/office/drawing/2014/main" id="{5402A378-E803-944D-0D55-1B7E0073E34F}"/>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F581F161-44D5-4565-6BA4-92F852300F7C}"/>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29" name="Group 28">
            <a:extLst>
              <a:ext uri="{FF2B5EF4-FFF2-40B4-BE49-F238E27FC236}">
                <a16:creationId xmlns:a16="http://schemas.microsoft.com/office/drawing/2014/main" id="{578B5F0D-E35E-2E3B-3B7B-01527CA46A0D}"/>
              </a:ext>
            </a:extLst>
          </p:cNvPr>
          <p:cNvGrpSpPr/>
          <p:nvPr/>
        </p:nvGrpSpPr>
        <p:grpSpPr>
          <a:xfrm>
            <a:off x="5163857" y="2509897"/>
            <a:ext cx="1403685" cy="936404"/>
            <a:chOff x="3752248" y="2141980"/>
            <a:chExt cx="1403685" cy="936404"/>
          </a:xfrm>
          <a:solidFill>
            <a:srgbClr val="DB4545"/>
          </a:solidFill>
        </p:grpSpPr>
        <p:sp>
          <p:nvSpPr>
            <p:cNvPr id="30" name="Rectangle 29">
              <a:extLst>
                <a:ext uri="{FF2B5EF4-FFF2-40B4-BE49-F238E27FC236}">
                  <a16:creationId xmlns:a16="http://schemas.microsoft.com/office/drawing/2014/main" id="{24E0EF85-2679-2DD3-39F0-ECF63B9347A5}"/>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BE89998F-23B5-C8AE-D04B-D6748582F77B}"/>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36" name="Group 35">
            <a:extLst>
              <a:ext uri="{FF2B5EF4-FFF2-40B4-BE49-F238E27FC236}">
                <a16:creationId xmlns:a16="http://schemas.microsoft.com/office/drawing/2014/main" id="{9C286B1D-561F-DE70-41EA-199688ED2834}"/>
              </a:ext>
            </a:extLst>
          </p:cNvPr>
          <p:cNvGrpSpPr/>
          <p:nvPr/>
        </p:nvGrpSpPr>
        <p:grpSpPr>
          <a:xfrm>
            <a:off x="6570603" y="2510541"/>
            <a:ext cx="1403685" cy="936404"/>
            <a:chOff x="3752248" y="2141980"/>
            <a:chExt cx="1403685" cy="936404"/>
          </a:xfrm>
          <a:solidFill>
            <a:schemeClr val="accent2">
              <a:lumMod val="60000"/>
              <a:lumOff val="40000"/>
            </a:schemeClr>
          </a:solidFill>
        </p:grpSpPr>
        <p:sp>
          <p:nvSpPr>
            <p:cNvPr id="37" name="Rectangle 36">
              <a:extLst>
                <a:ext uri="{FF2B5EF4-FFF2-40B4-BE49-F238E27FC236}">
                  <a16:creationId xmlns:a16="http://schemas.microsoft.com/office/drawing/2014/main" id="{420162C7-182D-8B51-7C02-261873C94AC0}"/>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BDFDA39D-682E-26DB-2F39-F26AF22B118A}"/>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39" name="Group 38">
            <a:extLst>
              <a:ext uri="{FF2B5EF4-FFF2-40B4-BE49-F238E27FC236}">
                <a16:creationId xmlns:a16="http://schemas.microsoft.com/office/drawing/2014/main" id="{DA2E2D44-82F6-175F-6818-6E9202A2FDC2}"/>
              </a:ext>
            </a:extLst>
          </p:cNvPr>
          <p:cNvGrpSpPr/>
          <p:nvPr/>
        </p:nvGrpSpPr>
        <p:grpSpPr>
          <a:xfrm>
            <a:off x="7972928" y="2504425"/>
            <a:ext cx="1403685" cy="936404"/>
            <a:chOff x="3752248" y="2141980"/>
            <a:chExt cx="1403685" cy="936404"/>
          </a:xfrm>
        </p:grpSpPr>
        <p:sp>
          <p:nvSpPr>
            <p:cNvPr id="40" name="Rectangle 39">
              <a:extLst>
                <a:ext uri="{FF2B5EF4-FFF2-40B4-BE49-F238E27FC236}">
                  <a16:creationId xmlns:a16="http://schemas.microsoft.com/office/drawing/2014/main" id="{050C780F-AA86-6CCE-33D0-EDB3EDF9FF74}"/>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4" name="Straight Arrow Connector 43">
              <a:extLst>
                <a:ext uri="{FF2B5EF4-FFF2-40B4-BE49-F238E27FC236}">
                  <a16:creationId xmlns:a16="http://schemas.microsoft.com/office/drawing/2014/main" id="{3F564018-74BF-B58A-39CE-974147B28183}"/>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45" name="Group 44">
            <a:extLst>
              <a:ext uri="{FF2B5EF4-FFF2-40B4-BE49-F238E27FC236}">
                <a16:creationId xmlns:a16="http://schemas.microsoft.com/office/drawing/2014/main" id="{C97C08B1-C7EA-C7B0-30BD-0E0B6D017AEC}"/>
              </a:ext>
            </a:extLst>
          </p:cNvPr>
          <p:cNvGrpSpPr/>
          <p:nvPr/>
        </p:nvGrpSpPr>
        <p:grpSpPr>
          <a:xfrm>
            <a:off x="9374912" y="2504425"/>
            <a:ext cx="1403685" cy="936404"/>
            <a:chOff x="3752248" y="2141980"/>
            <a:chExt cx="1403685" cy="936404"/>
          </a:xfrm>
        </p:grpSpPr>
        <p:sp>
          <p:nvSpPr>
            <p:cNvPr id="47" name="Rectangle 46">
              <a:extLst>
                <a:ext uri="{FF2B5EF4-FFF2-40B4-BE49-F238E27FC236}">
                  <a16:creationId xmlns:a16="http://schemas.microsoft.com/office/drawing/2014/main" id="{9CB59730-E84D-E9B9-B55C-CECA51CCC235}"/>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0" name="Straight Arrow Connector 49">
              <a:extLst>
                <a:ext uri="{FF2B5EF4-FFF2-40B4-BE49-F238E27FC236}">
                  <a16:creationId xmlns:a16="http://schemas.microsoft.com/office/drawing/2014/main" id="{E3E68528-875B-AA20-14D8-DCF7E0D7C431}"/>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52" name="Group 51">
            <a:extLst>
              <a:ext uri="{FF2B5EF4-FFF2-40B4-BE49-F238E27FC236}">
                <a16:creationId xmlns:a16="http://schemas.microsoft.com/office/drawing/2014/main" id="{84FDC3FF-E838-74DC-05E7-AF501345B321}"/>
              </a:ext>
            </a:extLst>
          </p:cNvPr>
          <p:cNvGrpSpPr/>
          <p:nvPr/>
        </p:nvGrpSpPr>
        <p:grpSpPr>
          <a:xfrm>
            <a:off x="6570603" y="2509899"/>
            <a:ext cx="1403685" cy="936404"/>
            <a:chOff x="3752248" y="2141980"/>
            <a:chExt cx="1403685" cy="936404"/>
          </a:xfrm>
          <a:solidFill>
            <a:srgbClr val="DB4545"/>
          </a:solidFill>
        </p:grpSpPr>
        <p:sp>
          <p:nvSpPr>
            <p:cNvPr id="53" name="Rectangle 52">
              <a:extLst>
                <a:ext uri="{FF2B5EF4-FFF2-40B4-BE49-F238E27FC236}">
                  <a16:creationId xmlns:a16="http://schemas.microsoft.com/office/drawing/2014/main" id="{60B4ECC9-ED83-86DB-3826-D91007C30EC5}"/>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4" name="Straight Arrow Connector 53">
              <a:extLst>
                <a:ext uri="{FF2B5EF4-FFF2-40B4-BE49-F238E27FC236}">
                  <a16:creationId xmlns:a16="http://schemas.microsoft.com/office/drawing/2014/main" id="{71A3E7DC-5A8C-8825-8846-E90BC5181254}"/>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9846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25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250"/>
                                        <p:tgtEl>
                                          <p:spTgt spid="21"/>
                                        </p:tgtEl>
                                      </p:cBhvr>
                                    </p:animEffect>
                                  </p:childTnLst>
                                </p:cTn>
                              </p:par>
                              <p:par>
                                <p:cTn id="13" presetID="10" presetClass="exit" presetSubtype="0" fill="hold" nodeType="withEffect">
                                  <p:stCondLst>
                                    <p:cond delay="0"/>
                                  </p:stCondLst>
                                  <p:childTnLst>
                                    <p:animEffect transition="out" filter="fade">
                                      <p:cBhvr>
                                        <p:cTn id="14" dur="250"/>
                                        <p:tgtEl>
                                          <p:spTgt spid="17"/>
                                        </p:tgtEl>
                                      </p:cBhvr>
                                    </p:animEffect>
                                    <p:set>
                                      <p:cBhvr>
                                        <p:cTn id="15" dur="1" fill="hold">
                                          <p:stCondLst>
                                            <p:cond delay="249"/>
                                          </p:stCondLst>
                                        </p:cTn>
                                        <p:tgtEl>
                                          <p:spTgt spid="17"/>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25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250"/>
                                        <p:tgtEl>
                                          <p:spTgt spid="29"/>
                                        </p:tgtEl>
                                      </p:cBhvr>
                                    </p:animEffect>
                                  </p:childTnLst>
                                </p:cTn>
                              </p:par>
                              <p:par>
                                <p:cTn id="26" presetID="10" presetClass="exit" presetSubtype="0" fill="hold" nodeType="withEffect">
                                  <p:stCondLst>
                                    <p:cond delay="0"/>
                                  </p:stCondLst>
                                  <p:childTnLst>
                                    <p:animEffect transition="out" filter="fade">
                                      <p:cBhvr>
                                        <p:cTn id="27" dur="250"/>
                                        <p:tgtEl>
                                          <p:spTgt spid="21"/>
                                        </p:tgtEl>
                                      </p:cBhvr>
                                    </p:animEffect>
                                    <p:set>
                                      <p:cBhvr>
                                        <p:cTn id="28" dur="1" fill="hold">
                                          <p:stCondLst>
                                            <p:cond delay="249"/>
                                          </p:stCondLst>
                                        </p:cTn>
                                        <p:tgtEl>
                                          <p:spTgt spid="21"/>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250"/>
                                        <p:tgtEl>
                                          <p:spTgt spid="36"/>
                                        </p:tgtEl>
                                      </p:cBhvr>
                                    </p:animEffect>
                                  </p:childTnLst>
                                </p:cTn>
                              </p:par>
                              <p:par>
                                <p:cTn id="34" presetID="10" presetClass="exit" presetSubtype="0" fill="hold" nodeType="withEffect">
                                  <p:stCondLst>
                                    <p:cond delay="0"/>
                                  </p:stCondLst>
                                  <p:childTnLst>
                                    <p:animEffect transition="out" filter="fade">
                                      <p:cBhvr>
                                        <p:cTn id="35" dur="250"/>
                                        <p:tgtEl>
                                          <p:spTgt spid="24"/>
                                        </p:tgtEl>
                                      </p:cBhvr>
                                    </p:animEffect>
                                    <p:set>
                                      <p:cBhvr>
                                        <p:cTn id="36" dur="1" fill="hold">
                                          <p:stCondLst>
                                            <p:cond delay="249"/>
                                          </p:stCondLst>
                                        </p:cTn>
                                        <p:tgtEl>
                                          <p:spTgt spid="2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fade">
                                      <p:cBhvr>
                                        <p:cTn id="41" dur="250"/>
                                        <p:tgtEl>
                                          <p:spTgt spid="3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45"/>
                                        </p:tgtEl>
                                        <p:attrNameLst>
                                          <p:attrName>style.visibility</p:attrName>
                                        </p:attrNameLst>
                                      </p:cBhvr>
                                      <p:to>
                                        <p:strVal val="visible"/>
                                      </p:to>
                                    </p:set>
                                    <p:animEffect transition="in" filter="fade">
                                      <p:cBhvr>
                                        <p:cTn id="46" dur="250"/>
                                        <p:tgtEl>
                                          <p:spTgt spid="45"/>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250"/>
                                        <p:tgtEl>
                                          <p:spTgt spid="52"/>
                                        </p:tgtEl>
                                      </p:cBhvr>
                                    </p:animEffect>
                                  </p:childTnLst>
                                </p:cTn>
                              </p:par>
                              <p:par>
                                <p:cTn id="52" presetID="10" presetClass="exit" presetSubtype="0" fill="hold" nodeType="withEffect">
                                  <p:stCondLst>
                                    <p:cond delay="0"/>
                                  </p:stCondLst>
                                  <p:childTnLst>
                                    <p:animEffect transition="out" filter="fade">
                                      <p:cBhvr>
                                        <p:cTn id="53" dur="250"/>
                                        <p:tgtEl>
                                          <p:spTgt spid="36"/>
                                        </p:tgtEl>
                                      </p:cBhvr>
                                    </p:animEffect>
                                    <p:set>
                                      <p:cBhvr>
                                        <p:cTn id="54" dur="1" fill="hold">
                                          <p:stCondLst>
                                            <p:cond delay="249"/>
                                          </p:stCondLst>
                                        </p:cTn>
                                        <p:tgtEl>
                                          <p:spTgt spid="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TEŽINA RUDARENJA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25B7438A-D83D-56A7-575C-E5753957B43F}"/>
              </a:ext>
            </a:extLst>
          </p:cNvPr>
          <p:cNvSpPr txBox="1"/>
          <p:nvPr/>
        </p:nvSpPr>
        <p:spPr>
          <a:xfrm>
            <a:off x="542486" y="1233449"/>
            <a:ext cx="11209961" cy="1785104"/>
          </a:xfrm>
          <a:prstGeom prst="rect">
            <a:avLst/>
          </a:prstGeom>
          <a:noFill/>
        </p:spPr>
        <p:txBody>
          <a:bodyPr wrap="square" rtlCol="0">
            <a:spAutoFit/>
          </a:bodyPr>
          <a:lstStyle/>
          <a:p>
            <a:pPr>
              <a:spcAft>
                <a:spcPts val="1200"/>
              </a:spcAft>
            </a:pPr>
            <a:r>
              <a:rPr lang="sr-Latn-RS" sz="2000" dirty="0">
                <a:latin typeface="Calibri" panose="020F0502020204030204"/>
              </a:rPr>
              <a:t>Postavljamo uslov da željeni heš izlaz bloka mora da bude manji ili jednak nekoj vrednosti</a:t>
            </a:r>
          </a:p>
          <a:p>
            <a:pPr>
              <a:spcAft>
                <a:spcPts val="1200"/>
              </a:spcAft>
            </a:pPr>
            <a:r>
              <a:rPr lang="sr-Latn-RS" sz="2000" dirty="0">
                <a:latin typeface="Calibri" panose="020F0502020204030204"/>
              </a:rPr>
              <a:t>Maksimalnu moguću heš vrednost možemo podesiti pomoću težine (</a:t>
            </a:r>
            <a:r>
              <a:rPr lang="sr-Latn-RS" sz="2000" dirty="0">
                <a:solidFill>
                  <a:srgbClr val="A53F52"/>
                </a:solidFill>
                <a:latin typeface="Calibri" panose="020F0502020204030204"/>
              </a:rPr>
              <a:t>Difficulty</a:t>
            </a:r>
            <a:r>
              <a:rPr lang="sr-Latn-RS" sz="2000" dirty="0">
                <a:latin typeface="Calibri" panose="020F0502020204030204"/>
              </a:rPr>
              <a:t>)</a:t>
            </a:r>
          </a:p>
          <a:p>
            <a:pPr>
              <a:spcAft>
                <a:spcPts val="1200"/>
              </a:spcAft>
            </a:pPr>
            <a:r>
              <a:rPr lang="sr-Latn-RS" sz="2000" dirty="0">
                <a:solidFill>
                  <a:sysClr val="windowText" lastClr="000000"/>
                </a:solidFill>
                <a:latin typeface="Calibri" panose="020F0502020204030204"/>
              </a:rPr>
              <a:t>1 na 1 preslikavanje</a:t>
            </a:r>
          </a:p>
          <a:p>
            <a:pPr>
              <a:spcAft>
                <a:spcPts val="1200"/>
              </a:spcAft>
            </a:pPr>
            <a:r>
              <a:rPr lang="sr-Latn-RS" sz="2000" dirty="0">
                <a:solidFill>
                  <a:sysClr val="windowText" lastClr="000000"/>
                </a:solidFill>
                <a:latin typeface="Calibri" panose="020F0502020204030204"/>
              </a:rPr>
              <a:t>Pošto je zasebno polje - moguće je menjati težinu od bloka do bloka u zavisnosti od broja korisnika sistema</a:t>
            </a:r>
          </a:p>
        </p:txBody>
      </p:sp>
      <p:pic>
        <p:nvPicPr>
          <p:cNvPr id="9" name="Picture Placeholder 7">
            <a:extLst>
              <a:ext uri="{FF2B5EF4-FFF2-40B4-BE49-F238E27FC236}">
                <a16:creationId xmlns:a16="http://schemas.microsoft.com/office/drawing/2014/main" id="{260A4173-EF69-A304-0150-82043AFA40F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0208" y="3157052"/>
            <a:ext cx="11911584" cy="2946876"/>
          </a:xfrm>
          <a:prstGeom prst="rect">
            <a:avLst/>
          </a:prstGeom>
          <a:ln w="19050">
            <a:noFill/>
          </a:ln>
        </p:spPr>
      </p:pic>
      <p:sp>
        <p:nvSpPr>
          <p:cNvPr id="12" name="TextBox 11">
            <a:extLst>
              <a:ext uri="{FF2B5EF4-FFF2-40B4-BE49-F238E27FC236}">
                <a16:creationId xmlns:a16="http://schemas.microsoft.com/office/drawing/2014/main" id="{14ED0F44-B5E0-325A-2033-7E7C0AA0C687}"/>
              </a:ext>
            </a:extLst>
          </p:cNvPr>
          <p:cNvSpPr txBox="1"/>
          <p:nvPr/>
        </p:nvSpPr>
        <p:spPr>
          <a:xfrm>
            <a:off x="1418122" y="6242428"/>
            <a:ext cx="9355756"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Kako menjamo izlazni heš bloka?</a:t>
            </a:r>
          </a:p>
        </p:txBody>
      </p:sp>
    </p:spTree>
    <p:extLst>
      <p:ext uri="{BB962C8B-B14F-4D97-AF65-F5344CB8AC3E}">
        <p14:creationId xmlns:p14="http://schemas.microsoft.com/office/powerpoint/2010/main" val="41340590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NONCE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25B7438A-D83D-56A7-575C-E5753957B43F}"/>
              </a:ext>
            </a:extLst>
          </p:cNvPr>
          <p:cNvSpPr txBox="1"/>
          <p:nvPr/>
        </p:nvSpPr>
        <p:spPr>
          <a:xfrm>
            <a:off x="542483" y="1752977"/>
            <a:ext cx="11209961" cy="163121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Nonce</a:t>
            </a:r>
            <a:r>
              <a:rPr lang="en-US" sz="2000" dirty="0">
                <a:solidFill>
                  <a:srgbClr val="A53F52"/>
                </a:solidFill>
                <a:latin typeface="Calibri" panose="020F0502020204030204"/>
              </a:rPr>
              <a:t> </a:t>
            </a:r>
            <a:r>
              <a:rPr lang="en-US" sz="2000" dirty="0">
                <a:latin typeface="Calibri" panose="020F0502020204030204"/>
              </a:rPr>
              <a:t>= </a:t>
            </a:r>
            <a:r>
              <a:rPr lang="sr-Latn-RS" sz="2000" dirty="0">
                <a:latin typeface="Calibri" panose="020F0502020204030204"/>
              </a:rPr>
              <a:t>Vrednost </a:t>
            </a:r>
            <a:r>
              <a:rPr lang="en-US" sz="2000" dirty="0" err="1">
                <a:latin typeface="Calibri" panose="020F0502020204030204"/>
              </a:rPr>
              <a:t>koju</a:t>
            </a:r>
            <a:r>
              <a:rPr lang="en-US" sz="2000" dirty="0">
                <a:latin typeface="Calibri" panose="020F0502020204030204"/>
              </a:rPr>
              <a:t> </a:t>
            </a:r>
            <a:r>
              <a:rPr lang="en-US" sz="2000" dirty="0" err="1">
                <a:latin typeface="Calibri" panose="020F0502020204030204"/>
              </a:rPr>
              <a:t>pode</a:t>
            </a:r>
            <a:r>
              <a:rPr lang="sr-Latn-RS" sz="2000" dirty="0">
                <a:latin typeface="Calibri" panose="020F0502020204030204"/>
              </a:rPr>
              <a:t>šavamo tako da heš bloka bude u odgovarajućem opsegu (da počinje sa onoliko nula kolika je težina bloka)</a:t>
            </a:r>
            <a:endParaRPr lang="en-US" sz="2000" dirty="0">
              <a:latin typeface="Calibri" panose="020F0502020204030204"/>
            </a:endParaRPr>
          </a:p>
          <a:p>
            <a:pPr>
              <a:spcAft>
                <a:spcPts val="1200"/>
              </a:spcAft>
            </a:pPr>
            <a:r>
              <a:rPr lang="en-US" sz="2000" dirty="0" err="1">
                <a:solidFill>
                  <a:srgbClr val="A53F52"/>
                </a:solidFill>
                <a:latin typeface="Calibri" panose="020F0502020204030204"/>
              </a:rPr>
              <a:t>Rudarenje</a:t>
            </a:r>
            <a:r>
              <a:rPr lang="en-US" sz="2000" dirty="0">
                <a:solidFill>
                  <a:sysClr val="windowText" lastClr="000000"/>
                </a:solidFill>
                <a:latin typeface="Calibri" panose="020F0502020204030204"/>
              </a:rPr>
              <a:t> </a:t>
            </a:r>
            <a:r>
              <a:rPr lang="en-US" sz="2000" dirty="0">
                <a:solidFill>
                  <a:srgbClr val="A53F52"/>
                </a:solidFill>
                <a:latin typeface="Calibri" panose="020F0502020204030204"/>
              </a:rPr>
              <a:t>(Mining)</a:t>
            </a:r>
            <a:r>
              <a:rPr lang="en-US" sz="2000" dirty="0">
                <a:solidFill>
                  <a:sysClr val="windowText" lastClr="000000"/>
                </a:solidFill>
                <a:latin typeface="Calibri" panose="020F0502020204030204"/>
              </a:rPr>
              <a:t> = </a:t>
            </a:r>
            <a:r>
              <a:rPr lang="en-US" sz="2000" dirty="0" err="1">
                <a:solidFill>
                  <a:sysClr val="windowText" lastClr="000000"/>
                </a:solidFill>
                <a:latin typeface="Calibri" panose="020F0502020204030204"/>
              </a:rPr>
              <a:t>Pronala</a:t>
            </a:r>
            <a:r>
              <a:rPr lang="sr-Latn-RS" sz="2000" dirty="0">
                <a:solidFill>
                  <a:sysClr val="windowText" lastClr="000000"/>
                </a:solidFill>
                <a:latin typeface="Calibri" panose="020F0502020204030204"/>
              </a:rPr>
              <a:t>ženje </a:t>
            </a:r>
            <a:r>
              <a:rPr lang="sr-Latn-RS" sz="2000" dirty="0">
                <a:solidFill>
                  <a:srgbClr val="A53F52"/>
                </a:solidFill>
                <a:latin typeface="Calibri" panose="020F0502020204030204"/>
              </a:rPr>
              <a:t>Nonce</a:t>
            </a:r>
            <a:r>
              <a:rPr lang="sr-Latn-RS" sz="2000" dirty="0">
                <a:solidFill>
                  <a:sysClr val="windowText" lastClr="000000"/>
                </a:solidFill>
                <a:latin typeface="Calibri" panose="020F0502020204030204"/>
              </a:rPr>
              <a:t> vrednosti koja daje validan heš bloka</a:t>
            </a:r>
          </a:p>
          <a:p>
            <a:pPr>
              <a:spcAft>
                <a:spcPts val="1200"/>
              </a:spcAft>
            </a:pPr>
            <a:r>
              <a:rPr lang="sr-Latn-RS" sz="2000" dirty="0">
                <a:solidFill>
                  <a:srgbClr val="A53F52"/>
                </a:solidFill>
                <a:latin typeface="Calibri" panose="020F0502020204030204"/>
              </a:rPr>
              <a:t>Rudari (Miners)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Čvorovi koji rudare i dobijaju </a:t>
            </a:r>
            <a:r>
              <a:rPr lang="sr-Latn-RS" sz="2000" dirty="0">
                <a:solidFill>
                  <a:srgbClr val="A53F52"/>
                </a:solidFill>
                <a:latin typeface="Calibri" panose="020F0502020204030204"/>
              </a:rPr>
              <a:t>Coinbase</a:t>
            </a:r>
            <a:r>
              <a:rPr lang="sr-Latn-RS" sz="2000" dirty="0">
                <a:solidFill>
                  <a:sysClr val="windowText" lastClr="000000"/>
                </a:solidFill>
                <a:latin typeface="Calibri" panose="020F0502020204030204"/>
              </a:rPr>
              <a:t> nagrade ukoliko su uspešni</a:t>
            </a:r>
          </a:p>
        </p:txBody>
      </p:sp>
      <p:sp>
        <p:nvSpPr>
          <p:cNvPr id="2" name="TextBox 1">
            <a:extLst>
              <a:ext uri="{FF2B5EF4-FFF2-40B4-BE49-F238E27FC236}">
                <a16:creationId xmlns:a16="http://schemas.microsoft.com/office/drawing/2014/main" id="{F5919C2E-E64C-B989-C392-C2277B26A85E}"/>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Uvodimo novo polje koje možemo da menjamo</a:t>
            </a:r>
          </a:p>
        </p:txBody>
      </p:sp>
      <p:pic>
        <p:nvPicPr>
          <p:cNvPr id="5" name="Picture 4">
            <a:extLst>
              <a:ext uri="{FF2B5EF4-FFF2-40B4-BE49-F238E27FC236}">
                <a16:creationId xmlns:a16="http://schemas.microsoft.com/office/drawing/2014/main" id="{7C87BC84-FB49-31A8-B264-79272BF54E1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17797" y="3592634"/>
            <a:ext cx="7556405" cy="2885173"/>
          </a:xfrm>
          <a:prstGeom prst="rect">
            <a:avLst/>
          </a:prstGeom>
          <a:ln w="19050">
            <a:gradFill flip="none" rotWithShape="1">
              <a:gsLst>
                <a:gs pos="0">
                  <a:srgbClr val="01023B"/>
                </a:gs>
                <a:gs pos="50000">
                  <a:srgbClr val="A53F52"/>
                </a:gs>
                <a:gs pos="100000">
                  <a:srgbClr val="EA9A5C"/>
                </a:gs>
              </a:gsLst>
              <a:path path="shape">
                <a:fillToRect l="50000" t="50000" r="50000" b="50000"/>
              </a:path>
              <a:tileRect/>
            </a:gradFill>
          </a:ln>
        </p:spPr>
      </p:pic>
    </p:spTree>
    <p:extLst>
      <p:ext uri="{BB962C8B-B14F-4D97-AF65-F5344CB8AC3E}">
        <p14:creationId xmlns:p14="http://schemas.microsoft.com/office/powerpoint/2010/main" val="4249173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9091BA-3026-8A8D-3C2E-34D148F3565B}"/>
              </a:ext>
            </a:extLst>
          </p:cNvPr>
          <p:cNvSpPr txBox="1"/>
          <p:nvPr/>
        </p:nvSpPr>
        <p:spPr>
          <a:xfrm>
            <a:off x="542486" y="1510448"/>
            <a:ext cx="5761599" cy="4555093"/>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Blockchain se s</a:t>
            </a:r>
            <a:r>
              <a:rPr lang="sr-Latn-RS" sz="2000" dirty="0">
                <a:solidFill>
                  <a:sysClr val="windowText" lastClr="000000"/>
                </a:solidFill>
                <a:latin typeface="Calibri" panose="020F0502020204030204"/>
              </a:rPr>
              <a:t>astoji od </a:t>
            </a:r>
            <a:r>
              <a:rPr lang="sr-Latn-RS" sz="2000" dirty="0">
                <a:solidFill>
                  <a:srgbClr val="A53F52"/>
                </a:solidFill>
                <a:latin typeface="Calibri" panose="020F0502020204030204"/>
              </a:rPr>
              <a:t>nepromenljivih</a:t>
            </a:r>
            <a:r>
              <a:rPr lang="sr-Latn-RS" sz="2000" dirty="0">
                <a:solidFill>
                  <a:sysClr val="windowText" lastClr="000000"/>
                </a:solidFill>
                <a:latin typeface="Calibri" panose="020F0502020204030204"/>
              </a:rPr>
              <a:t> blokova podataka koji su povezani zajedno u lanac (block+chain)</a:t>
            </a:r>
          </a:p>
          <a:p>
            <a:pPr>
              <a:spcAft>
                <a:spcPts val="1200"/>
              </a:spcAft>
            </a:pPr>
            <a:r>
              <a:rPr lang="en-US" sz="2000" dirty="0" err="1">
                <a:solidFill>
                  <a:sysClr val="windowText" lastClr="000000"/>
                </a:solidFill>
                <a:latin typeface="Calibri" panose="020F0502020204030204"/>
              </a:rPr>
              <a:t>Fo</a:t>
            </a:r>
            <a:r>
              <a:rPr lang="sr-Latn-RS" sz="2000" dirty="0">
                <a:solidFill>
                  <a:sysClr val="windowText" lastClr="000000"/>
                </a:solidFill>
                <a:latin typeface="Calibri" panose="020F0502020204030204"/>
              </a:rPr>
              <a:t>k</a:t>
            </a:r>
            <a:r>
              <a:rPr lang="en-US" sz="2000" dirty="0">
                <a:solidFill>
                  <a:sysClr val="windowText" lastClr="000000"/>
                </a:solidFill>
                <a:latin typeface="Calibri" panose="020F0502020204030204"/>
              </a:rPr>
              <a:t>us </a:t>
            </a:r>
            <a:r>
              <a:rPr lang="sr-Latn-RS" sz="2000" dirty="0">
                <a:solidFill>
                  <a:sysClr val="windowText" lastClr="000000"/>
                </a:solidFill>
                <a:latin typeface="Calibri" panose="020F0502020204030204"/>
              </a:rPr>
              <a:t>rada će biti na najširu primenu – </a:t>
            </a:r>
            <a:r>
              <a:rPr lang="sr-Latn-RS" sz="2000" dirty="0">
                <a:solidFill>
                  <a:srgbClr val="A53F52"/>
                </a:solidFill>
                <a:latin typeface="Calibri" panose="020F0502020204030204"/>
              </a:rPr>
              <a:t>kriptovalute</a:t>
            </a:r>
          </a:p>
          <a:p>
            <a:pPr>
              <a:spcAft>
                <a:spcPts val="1200"/>
              </a:spcAft>
            </a:pPr>
            <a:r>
              <a:rPr lang="sr-Latn-RS" sz="2000" dirty="0">
                <a:solidFill>
                  <a:sysClr val="windowText" lastClr="000000"/>
                </a:solidFill>
                <a:latin typeface="Calibri" panose="020F0502020204030204"/>
              </a:rPr>
              <a:t>Kriptovalute su implementirane u </a:t>
            </a:r>
            <a:r>
              <a:rPr lang="sr-Latn-RS" sz="2000" dirty="0">
                <a:solidFill>
                  <a:srgbClr val="A53F52"/>
                </a:solidFill>
                <a:latin typeface="Calibri" panose="020F0502020204030204"/>
              </a:rPr>
              <a:t>distribuiranim sistemima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pomo</a:t>
            </a:r>
            <a:r>
              <a:rPr lang="sr-Latn-RS" sz="2000" dirty="0">
                <a:solidFill>
                  <a:sysClr val="windowText" lastClr="000000"/>
                </a:solidFill>
                <a:latin typeface="Calibri" panose="020F0502020204030204"/>
              </a:rPr>
              <a:t>ću </a:t>
            </a:r>
            <a:r>
              <a:rPr lang="sr-Latn-RS" sz="2000" dirty="0">
                <a:solidFill>
                  <a:srgbClr val="A53F52"/>
                </a:solidFill>
                <a:latin typeface="Calibri" panose="020F0502020204030204"/>
              </a:rPr>
              <a:t>javnih digitalnih ledgera</a:t>
            </a:r>
          </a:p>
          <a:p>
            <a:pPr>
              <a:spcAft>
                <a:spcPts val="1200"/>
              </a:spcAft>
            </a:pP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Distribuirani sistem </a:t>
            </a:r>
            <a:r>
              <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komponente sistema se nalaze na različitim uređajima koji međusobno komuniciraju kroz mrežu</a:t>
            </a:r>
          </a:p>
          <a:p>
            <a:pPr>
              <a:spcAft>
                <a:spcPts val="1200"/>
              </a:spcAft>
            </a:pP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Digitalni ledger </a:t>
            </a:r>
            <a:r>
              <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fajl koji sadrži račune i transakcije</a:t>
            </a:r>
            <a:endPar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endParaRPr>
          </a:p>
          <a:p>
            <a:pPr>
              <a:spcAft>
                <a:spcPts val="1200"/>
              </a:spcAft>
            </a:pPr>
            <a:r>
              <a:rPr lang="sr-Latn-RS" sz="2000" dirty="0">
                <a:solidFill>
                  <a:sysClr val="windowText" lastClr="000000"/>
                </a:solidFill>
                <a:latin typeface="Calibri" panose="020F0502020204030204"/>
              </a:rPr>
              <a:t>Pod blockchainom se u glavnom podrazumeva struktura podataka koja sadrži digitalni ledger</a:t>
            </a:r>
          </a:p>
        </p:txBody>
      </p:sp>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662570" cy="861774"/>
          </a:xfrm>
          <a:prstGeom prst="rect">
            <a:avLst/>
          </a:prstGeom>
          <a:noFill/>
        </p:spPr>
        <p:txBody>
          <a:bodyPr wrap="square" rtlCol="0">
            <a:spAutoFit/>
          </a:bodyPr>
          <a:lstStyle/>
          <a:p>
            <a:r>
              <a:rPr kumimoji="0" lang="en-US" sz="3200" b="0" i="0" u="none" strike="noStrike" kern="1200" cap="none" normalizeH="0" baseline="0" noProof="0" dirty="0">
                <a:ln>
                  <a:noFill/>
                </a:ln>
                <a:solidFill>
                  <a:sysClr val="windowText" lastClr="000000"/>
                </a:solidFill>
                <a:effectLst/>
                <a:uLnTx/>
                <a:uFillTx/>
                <a:latin typeface="+mj-lt"/>
                <a:ea typeface="+mn-ea"/>
                <a:cs typeface="+mn-cs"/>
              </a:rPr>
              <a:t>UVOD U BLOCKCHAIN</a:t>
            </a:r>
          </a:p>
          <a:p>
            <a:endParaRPr lang="en-US" dirty="0"/>
          </a:p>
        </p:txBody>
      </p:sp>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l="20196" r="20196"/>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2059850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noFill/>
          </a:ln>
        </p:spPr>
      </p:pic>
    </p:spTree>
    <p:extLst>
      <p:ext uri="{BB962C8B-B14F-4D97-AF65-F5344CB8AC3E}">
        <p14:creationId xmlns:p14="http://schemas.microsoft.com/office/powerpoint/2010/main" val="36257894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E78584CB-E0B3-FB1E-557B-7612FD5169E1}"/>
              </a:ext>
            </a:extLst>
          </p:cNvPr>
          <p:cNvPicPr>
            <a:picLocks noChangeAspect="1"/>
          </p:cNvPicPr>
          <p:nvPr/>
        </p:nvPicPr>
        <p:blipFill>
          <a:blip r:embed="rId3"/>
          <a:stretch>
            <a:fillRect/>
          </a:stretch>
        </p:blipFill>
        <p:spPr>
          <a:xfrm>
            <a:off x="1749778" y="-12953"/>
            <a:ext cx="7010400" cy="6870953"/>
          </a:xfrm>
          <a:prstGeom prst="rect">
            <a:avLst/>
          </a:prstGeom>
          <a:ln w="9525">
            <a:noFill/>
          </a:ln>
        </p:spPr>
      </p:pic>
    </p:spTree>
    <p:extLst>
      <p:ext uri="{BB962C8B-B14F-4D97-AF65-F5344CB8AC3E}">
        <p14:creationId xmlns:p14="http://schemas.microsoft.com/office/powerpoint/2010/main" val="27459198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18FEF1C8-D037-63E6-5411-25D59B958A3E}"/>
              </a:ext>
            </a:extLst>
          </p:cNvPr>
          <p:cNvPicPr>
            <a:picLocks noChangeAspect="1"/>
          </p:cNvPicPr>
          <p:nvPr/>
        </p:nvPicPr>
        <p:blipFill>
          <a:blip r:embed="rId3"/>
          <a:stretch>
            <a:fillRect/>
          </a:stretch>
        </p:blipFill>
        <p:spPr>
          <a:xfrm>
            <a:off x="28893" y="-1"/>
            <a:ext cx="6462971" cy="6858000"/>
          </a:xfrm>
          <a:prstGeom prst="rect">
            <a:avLst/>
          </a:prstGeom>
          <a:ln w="9525">
            <a:noFill/>
          </a:ln>
        </p:spPr>
      </p:pic>
      <p:pic>
        <p:nvPicPr>
          <p:cNvPr id="2" name="Picture 1" descr="Diagram&#10;&#10;Description automatically generated">
            <a:extLst>
              <a:ext uri="{FF2B5EF4-FFF2-40B4-BE49-F238E27FC236}">
                <a16:creationId xmlns:a16="http://schemas.microsoft.com/office/drawing/2014/main" id="{FEFB0E29-BF1B-F4E6-9820-6BA2265A838B}"/>
              </a:ext>
            </a:extLst>
          </p:cNvPr>
          <p:cNvPicPr>
            <a:picLocks noChangeAspect="1"/>
          </p:cNvPicPr>
          <p:nvPr/>
        </p:nvPicPr>
        <p:blipFill>
          <a:blip r:embed="rId4"/>
          <a:stretch>
            <a:fillRect/>
          </a:stretch>
        </p:blipFill>
        <p:spPr>
          <a:xfrm>
            <a:off x="6187064" y="904556"/>
            <a:ext cx="5835015" cy="5048885"/>
          </a:xfrm>
          <a:prstGeom prst="rect">
            <a:avLst/>
          </a:prstGeom>
          <a:ln w="9525">
            <a:solidFill>
              <a:schemeClr val="bg1"/>
            </a:solidFill>
          </a:ln>
        </p:spPr>
      </p:pic>
    </p:spTree>
    <p:extLst>
      <p:ext uri="{BB962C8B-B14F-4D97-AF65-F5344CB8AC3E}">
        <p14:creationId xmlns:p14="http://schemas.microsoft.com/office/powerpoint/2010/main" val="27527568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KONSENZUS </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ALGORITMI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5016758"/>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Konsenzus algoritam</a:t>
            </a:r>
            <a:r>
              <a:rPr lang="sr-Latn-RS" sz="2000" dirty="0">
                <a:latin typeface="Calibri" panose="020F0502020204030204"/>
              </a:rPr>
              <a:t> </a:t>
            </a:r>
            <a:r>
              <a:rPr lang="en-US" sz="2000" dirty="0">
                <a:latin typeface="Calibri" panose="020F0502020204030204"/>
              </a:rPr>
              <a:t>= </a:t>
            </a:r>
            <a:r>
              <a:rPr lang="sr-Latn-RS" sz="2000" dirty="0">
                <a:latin typeface="Calibri" panose="020F0502020204030204"/>
              </a:rPr>
              <a:t>Algoritam</a:t>
            </a:r>
            <a:r>
              <a:rPr lang="en-US" sz="2000" dirty="0">
                <a:latin typeface="Calibri" panose="020F0502020204030204"/>
              </a:rPr>
              <a:t> koji </a:t>
            </a:r>
            <a:r>
              <a:rPr lang="sr-Latn-RS" sz="2000" dirty="0">
                <a:latin typeface="Calibri" panose="020F0502020204030204"/>
              </a:rPr>
              <a:t>umreženi čvorovi koriste kako bi verovali jedni drugima, a pritom ne znaju sa kim komuniciraju</a:t>
            </a:r>
          </a:p>
          <a:p>
            <a:pPr>
              <a:spcAft>
                <a:spcPts val="1200"/>
              </a:spcAft>
            </a:pPr>
            <a:r>
              <a:rPr lang="sr-Latn-RS" sz="2000" dirty="0">
                <a:latin typeface="Calibri" panose="020F0502020204030204"/>
              </a:rPr>
              <a:t>Najpoznatiji i najstariji je dokaz radom (</a:t>
            </a:r>
            <a:r>
              <a:rPr lang="sr-Latn-RS" sz="2000" dirty="0">
                <a:solidFill>
                  <a:srgbClr val="A53F52"/>
                </a:solidFill>
                <a:latin typeface="Calibri" panose="020F0502020204030204"/>
              </a:rPr>
              <a:t>Proof of Work - PoW</a:t>
            </a:r>
            <a:r>
              <a:rPr lang="sr-Latn-RS" sz="2000" dirty="0">
                <a:latin typeface="Calibri" panose="020F0502020204030204"/>
              </a:rPr>
              <a:t>): Čvorovi će uložiti neki trud (u obliku uložene</a:t>
            </a:r>
            <a:r>
              <a:rPr lang="en-US" sz="2000" dirty="0">
                <a:latin typeface="Calibri" panose="020F0502020204030204"/>
              </a:rPr>
              <a:t>/</a:t>
            </a:r>
            <a:r>
              <a:rPr lang="sr-Latn-RS" sz="2000" dirty="0">
                <a:latin typeface="Calibri" panose="020F0502020204030204"/>
              </a:rPr>
              <a:t>potrošene procesorske snage i resursa) kojom bi dokazali da im se može verovati – </a:t>
            </a:r>
            <a:r>
              <a:rPr lang="sr-Latn-RS" sz="2000" dirty="0">
                <a:solidFill>
                  <a:srgbClr val="A53F52"/>
                </a:solidFill>
                <a:latin typeface="Calibri" panose="020F0502020204030204"/>
              </a:rPr>
              <a:t>Rudarenje (Mining)</a:t>
            </a:r>
          </a:p>
          <a:p>
            <a:pPr>
              <a:spcAft>
                <a:spcPts val="1200"/>
              </a:spcAft>
            </a:pPr>
            <a:r>
              <a:rPr lang="sr-Latn-RS" sz="2000" dirty="0">
                <a:latin typeface="Calibri" panose="020F0502020204030204"/>
              </a:rPr>
              <a:t>Čvorovima nije finansijski isplativo da pošalju pogrešne informacije ostatku mreže, jer se one lako mogu proveriti i odbaciti</a:t>
            </a:r>
          </a:p>
          <a:p>
            <a:pPr>
              <a:spcAft>
                <a:spcPts val="1200"/>
              </a:spcAft>
            </a:pPr>
            <a:r>
              <a:rPr lang="sr-Latn-RS" sz="2000" dirty="0">
                <a:latin typeface="Calibri" panose="020F0502020204030204"/>
              </a:rPr>
              <a:t>Mane PoW-a:</a:t>
            </a:r>
          </a:p>
          <a:p>
            <a:pPr marL="342900" indent="-342900">
              <a:spcAft>
                <a:spcPts val="1200"/>
              </a:spcAft>
              <a:buFont typeface="Arial" panose="020B0604020202020204" pitchFamily="34" charset="0"/>
              <a:buChar char="•"/>
            </a:pPr>
            <a:r>
              <a:rPr lang="sr-Latn-RS" sz="2000" dirty="0">
                <a:latin typeface="Calibri" panose="020F0502020204030204"/>
              </a:rPr>
              <a:t>51% napad: Ukoliko jedan entitet kontroliše više od 50% procesorske snage u mreži onda on može da prestigne ostatak mreže u validaciji blokova i tako menjati transakcije zarad lične koristi</a:t>
            </a:r>
          </a:p>
          <a:p>
            <a:pPr marL="342900" indent="-342900">
              <a:spcAft>
                <a:spcPts val="1200"/>
              </a:spcAft>
              <a:buFont typeface="Arial" panose="020B0604020202020204" pitchFamily="34" charset="0"/>
              <a:buChar char="•"/>
            </a:pPr>
            <a:r>
              <a:rPr lang="sr-Latn-RS" sz="2000" dirty="0">
                <a:latin typeface="Calibri" panose="020F0502020204030204"/>
              </a:rPr>
              <a:t>Vremenski i resurski zahtevno: Vremenom kako blockchain mreža raste postaje neisplativo rudariti zbog ogromne potrošnje električne energije</a:t>
            </a:r>
          </a:p>
          <a:p>
            <a:pPr marL="342900" indent="-342900">
              <a:spcAft>
                <a:spcPts val="1200"/>
              </a:spcAft>
              <a:buFont typeface="Arial" panose="020B0604020202020204" pitchFamily="34" charset="0"/>
              <a:buChar char="•"/>
            </a:pPr>
            <a:r>
              <a:rPr lang="sr-Latn-RS" sz="2000" dirty="0">
                <a:latin typeface="Calibri" panose="020F0502020204030204"/>
              </a:rPr>
              <a:t>Transakcije su spore: Zbog sporog rudarenja transakcije nisu instantne</a:t>
            </a:r>
          </a:p>
        </p:txBody>
      </p:sp>
    </p:spTree>
    <p:extLst>
      <p:ext uri="{BB962C8B-B14F-4D97-AF65-F5344CB8AC3E}">
        <p14:creationId xmlns:p14="http://schemas.microsoft.com/office/powerpoint/2010/main" val="1119505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KONSENZUS </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ALGORITMI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3170099"/>
          </a:xfrm>
          <a:prstGeom prst="rect">
            <a:avLst/>
          </a:prstGeom>
          <a:noFill/>
        </p:spPr>
        <p:txBody>
          <a:bodyPr wrap="square" rtlCol="0">
            <a:spAutoFit/>
          </a:bodyPr>
          <a:lstStyle/>
          <a:p>
            <a:pPr>
              <a:spcAft>
                <a:spcPts val="1200"/>
              </a:spcAft>
            </a:pPr>
            <a:r>
              <a:rPr lang="sr-Latn-RS" sz="2000" dirty="0">
                <a:latin typeface="Calibri" panose="020F0502020204030204"/>
              </a:rPr>
              <a:t>Ostali konsenzus algoritmi:</a:t>
            </a:r>
          </a:p>
          <a:p>
            <a:pPr marL="342900" indent="-342900">
              <a:spcAft>
                <a:spcPts val="1200"/>
              </a:spcAft>
              <a:buFont typeface="Arial" panose="020B0604020202020204" pitchFamily="34" charset="0"/>
              <a:buChar char="•"/>
            </a:pPr>
            <a:r>
              <a:rPr lang="sr-Latn-RS" sz="2000" dirty="0">
                <a:latin typeface="Calibri" panose="020F0502020204030204"/>
              </a:rPr>
              <a:t>Dokaz ulogom (Proof of Stake – PoS)</a:t>
            </a:r>
          </a:p>
          <a:p>
            <a:pPr marL="342900" indent="-342900">
              <a:spcAft>
                <a:spcPts val="1200"/>
              </a:spcAft>
              <a:buFont typeface="Arial" panose="020B0604020202020204" pitchFamily="34" charset="0"/>
              <a:buChar char="•"/>
            </a:pPr>
            <a:r>
              <a:rPr lang="sr-Latn-RS" sz="2000" u="sng" dirty="0">
                <a:latin typeface="Calibri" panose="020F0502020204030204"/>
              </a:rPr>
              <a:t>Dokaz ulogom sa delegatima (Delegated Proof of Stake – DPoS)</a:t>
            </a:r>
          </a:p>
          <a:p>
            <a:pPr marL="342900" indent="-342900">
              <a:spcAft>
                <a:spcPts val="1200"/>
              </a:spcAft>
              <a:buFont typeface="Arial" panose="020B0604020202020204" pitchFamily="34" charset="0"/>
              <a:buChar char="•"/>
            </a:pPr>
            <a:r>
              <a:rPr lang="sr-Latn-RS" sz="2000" dirty="0">
                <a:latin typeface="Calibri" panose="020F0502020204030204"/>
              </a:rPr>
              <a:t>Dokaz spaljivanjem (Proof of Burn – PoB)</a:t>
            </a:r>
          </a:p>
          <a:p>
            <a:pPr marL="342900" indent="-342900">
              <a:spcAft>
                <a:spcPts val="1200"/>
              </a:spcAft>
              <a:buFont typeface="Arial" panose="020B0604020202020204" pitchFamily="34" charset="0"/>
              <a:buChar char="•"/>
            </a:pPr>
            <a:r>
              <a:rPr lang="sr-Latn-RS" sz="2000" dirty="0">
                <a:latin typeface="Calibri" panose="020F0502020204030204"/>
              </a:rPr>
              <a:t>Dokaz kapacitetom (Proof of Capacity – PoC)</a:t>
            </a:r>
          </a:p>
          <a:p>
            <a:pPr marL="342900" indent="-342900">
              <a:spcAft>
                <a:spcPts val="1200"/>
              </a:spcAft>
              <a:buFont typeface="Arial" panose="020B0604020202020204" pitchFamily="34" charset="0"/>
              <a:buChar char="•"/>
            </a:pPr>
            <a:r>
              <a:rPr lang="sr-Latn-RS" sz="2000" u="sng" dirty="0">
                <a:latin typeface="Calibri" panose="020F0502020204030204"/>
              </a:rPr>
              <a:t>Dokaz proteklim vremenom (Proof of Elapsed Time – PoET)</a:t>
            </a:r>
          </a:p>
          <a:p>
            <a:pPr>
              <a:spcAft>
                <a:spcPts val="1200"/>
              </a:spcAft>
            </a:pPr>
            <a:endParaRPr lang="sr-Latn-RS" sz="2000" dirty="0">
              <a:latin typeface="Calibri" panose="020F0502020204030204"/>
            </a:endParaRPr>
          </a:p>
        </p:txBody>
      </p:sp>
    </p:spTree>
    <p:extLst>
      <p:ext uri="{BB962C8B-B14F-4D97-AF65-F5344CB8AC3E}">
        <p14:creationId xmlns:p14="http://schemas.microsoft.com/office/powerpoint/2010/main" val="13856142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7080722" cy="584775"/>
          </a:xfrm>
          <a:prstGeom prst="rect">
            <a:avLst/>
          </a:prstGeom>
          <a:noFill/>
        </p:spPr>
        <p:txBody>
          <a:bodyPr wrap="square" rtlCol="0">
            <a:spAutoFit/>
          </a:bodyPr>
          <a:lstStyle/>
          <a:p>
            <a:r>
              <a:rPr lang="en-US" sz="3200" dirty="0">
                <a:solidFill>
                  <a:sysClr val="windowText" lastClr="000000"/>
                </a:solidFill>
                <a:latin typeface="+mj-lt"/>
              </a:rPr>
              <a:t>DISTRIBUIRANI SISTEM</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2400657"/>
          </a:xfrm>
          <a:prstGeom prst="rect">
            <a:avLst/>
          </a:prstGeom>
          <a:noFill/>
        </p:spPr>
        <p:txBody>
          <a:bodyPr wrap="square" rtlCol="0">
            <a:spAutoFit/>
          </a:bodyPr>
          <a:lstStyle/>
          <a:p>
            <a:pPr>
              <a:spcAft>
                <a:spcPts val="1200"/>
              </a:spcAft>
            </a:pPr>
            <a:r>
              <a:rPr lang="sr-Latn-RS" sz="2000" dirty="0">
                <a:latin typeface="Calibri" panose="020F0502020204030204"/>
              </a:rPr>
              <a:t>Svaki čvor u mreži ima svoju ličnu kopiju lanca</a:t>
            </a:r>
          </a:p>
          <a:p>
            <a:pPr>
              <a:spcAft>
                <a:spcPts val="1200"/>
              </a:spcAft>
            </a:pPr>
            <a:r>
              <a:rPr lang="sr-Latn-RS" sz="2000" dirty="0">
                <a:latin typeface="Calibri" panose="020F0502020204030204"/>
              </a:rPr>
              <a:t>Promene unutar jednog lanca se ne propagiraju automatski i na lance drugih čvorova</a:t>
            </a:r>
          </a:p>
          <a:p>
            <a:pPr>
              <a:spcAft>
                <a:spcPts val="1200"/>
              </a:spcAft>
            </a:pPr>
            <a:r>
              <a:rPr lang="sr-Latn-RS" sz="2000" dirty="0">
                <a:latin typeface="Calibri" panose="020F0502020204030204"/>
              </a:rPr>
              <a:t>Ovo je sigurnosna prednost distribuiranog sistema, jer napadač umesto da napadne jedan centralni autoritet mora da napadne veći broj čvorova</a:t>
            </a:r>
          </a:p>
          <a:p>
            <a:pPr>
              <a:spcAft>
                <a:spcPts val="1200"/>
              </a:spcAft>
            </a:pPr>
            <a:r>
              <a:rPr lang="sr-Latn-RS" sz="2000" dirty="0">
                <a:latin typeface="Calibri" panose="020F0502020204030204"/>
              </a:rPr>
              <a:t>U stvarnom sistemu sa velikim brojem korisnika, čvorovi sa istom verzijom lanca bi verovali jedni drugima, jer im se heševi u poslednjem bloku poklapaju</a:t>
            </a:r>
          </a:p>
        </p:txBody>
      </p:sp>
    </p:spTree>
    <p:extLst>
      <p:ext uri="{BB962C8B-B14F-4D97-AF65-F5344CB8AC3E}">
        <p14:creationId xmlns:p14="http://schemas.microsoft.com/office/powerpoint/2010/main" val="28627812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noFill/>
          </a:ln>
        </p:spPr>
      </p:pic>
    </p:spTree>
    <p:extLst>
      <p:ext uri="{BB962C8B-B14F-4D97-AF65-F5344CB8AC3E}">
        <p14:creationId xmlns:p14="http://schemas.microsoft.com/office/powerpoint/2010/main" val="1887257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7080722" cy="584775"/>
          </a:xfrm>
          <a:prstGeom prst="rect">
            <a:avLst/>
          </a:prstGeom>
          <a:noFill/>
        </p:spPr>
        <p:txBody>
          <a:bodyPr wrap="square" rtlCol="0">
            <a:spAutoFit/>
          </a:bodyPr>
          <a:lstStyle/>
          <a:p>
            <a:r>
              <a:rPr lang="en-US" sz="3200" dirty="0">
                <a:solidFill>
                  <a:sysClr val="windowText" lastClr="000000"/>
                </a:solidFill>
                <a:latin typeface="+mj-lt"/>
              </a:rPr>
              <a:t>BLOCKCHAIN </a:t>
            </a:r>
            <a:r>
              <a:rPr lang="sr-Latn-RS" sz="3200" dirty="0">
                <a:solidFill>
                  <a:sysClr val="windowText" lastClr="000000"/>
                </a:solidFill>
                <a:latin typeface="+mj-lt"/>
              </a:rPr>
              <a:t>KAO </a:t>
            </a:r>
            <a:r>
              <a:rPr lang="en-US" sz="3200" dirty="0">
                <a:solidFill>
                  <a:sysClr val="windowText" lastClr="000000"/>
                </a:solidFill>
                <a:latin typeface="+mj-lt"/>
              </a:rPr>
              <a:t>MRE</a:t>
            </a:r>
            <a:r>
              <a:rPr lang="sr-Latn-RS" sz="3200" dirty="0">
                <a:solidFill>
                  <a:sysClr val="windowText" lastClr="000000"/>
                </a:solidFill>
                <a:latin typeface="+mj-lt"/>
              </a:rPr>
              <a:t>ŽNI PROTOKOL</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4555093"/>
          </a:xfrm>
          <a:prstGeom prst="rect">
            <a:avLst/>
          </a:prstGeom>
          <a:noFill/>
        </p:spPr>
        <p:txBody>
          <a:bodyPr wrap="square" rtlCol="0">
            <a:spAutoFit/>
          </a:bodyPr>
          <a:lstStyle/>
          <a:p>
            <a:pPr>
              <a:spcAft>
                <a:spcPts val="1200"/>
              </a:spcAft>
            </a:pPr>
            <a:r>
              <a:rPr lang="sr-Latn-RS" sz="2000" dirty="0">
                <a:latin typeface="Calibri" panose="020F0502020204030204"/>
              </a:rPr>
              <a:t>Globalne mreže </a:t>
            </a:r>
            <a:r>
              <a:rPr lang="en-US" sz="2000" dirty="0">
                <a:latin typeface="Calibri" panose="020F0502020204030204"/>
              </a:rPr>
              <a:t>= </a:t>
            </a:r>
            <a:r>
              <a:rPr lang="sr-Latn-RS" sz="2000" dirty="0">
                <a:latin typeface="Calibri" panose="020F0502020204030204"/>
              </a:rPr>
              <a:t>Kašnjenje podataka</a:t>
            </a:r>
          </a:p>
          <a:p>
            <a:pPr>
              <a:spcAft>
                <a:spcPts val="1200"/>
              </a:spcAft>
            </a:pPr>
            <a:r>
              <a:rPr lang="sr-Latn-RS" sz="2000" dirty="0">
                <a:latin typeface="Calibri" panose="020F0502020204030204"/>
              </a:rPr>
              <a:t>Veoma često dolazi do neslaganja među čvorovima oko tačne trenutne verzije lanca</a:t>
            </a:r>
          </a:p>
          <a:p>
            <a:pPr>
              <a:spcAft>
                <a:spcPts val="1200"/>
              </a:spcAft>
            </a:pPr>
            <a:r>
              <a:rPr lang="sr-Latn-RS" sz="2000" dirty="0">
                <a:latin typeface="Calibri" panose="020F0502020204030204"/>
              </a:rPr>
              <a:t>Lanac se razdvaja - kreiraju se tzv. </a:t>
            </a:r>
            <a:r>
              <a:rPr lang="sr-Latn-RS" sz="2000" dirty="0">
                <a:solidFill>
                  <a:srgbClr val="A53F52"/>
                </a:solidFill>
                <a:latin typeface="Calibri" panose="020F0502020204030204"/>
              </a:rPr>
              <a:t>fork</a:t>
            </a:r>
            <a:r>
              <a:rPr lang="sr-Latn-RS" sz="2000" dirty="0">
                <a:latin typeface="Calibri" panose="020F0502020204030204"/>
              </a:rPr>
              <a:t>-ovi</a:t>
            </a:r>
          </a:p>
          <a:p>
            <a:pPr>
              <a:spcAft>
                <a:spcPts val="1200"/>
              </a:spcAft>
            </a:pPr>
            <a:r>
              <a:rPr lang="sr-Latn-RS" sz="2000" dirty="0">
                <a:latin typeface="Calibri" panose="020F0502020204030204"/>
              </a:rPr>
              <a:t>Postoji više vrsta </a:t>
            </a:r>
            <a:r>
              <a:rPr lang="sr-Latn-RS" sz="2000" dirty="0">
                <a:solidFill>
                  <a:srgbClr val="A53F52"/>
                </a:solidFill>
                <a:latin typeface="Calibri" panose="020F0502020204030204"/>
              </a:rPr>
              <a:t>fork</a:t>
            </a:r>
            <a:r>
              <a:rPr lang="sr-Latn-RS" sz="2000" dirty="0">
                <a:latin typeface="Calibri" panose="020F0502020204030204"/>
              </a:rPr>
              <a:t>-ova:</a:t>
            </a:r>
          </a:p>
          <a:p>
            <a:pPr marL="342900" indent="-342900">
              <a:spcAft>
                <a:spcPts val="1200"/>
              </a:spcAft>
              <a:buFont typeface="Arial" panose="020B0604020202020204" pitchFamily="34" charset="0"/>
              <a:buChar char="•"/>
            </a:pPr>
            <a:r>
              <a:rPr lang="sr-Latn-RS" sz="2000" u="sng" dirty="0">
                <a:latin typeface="Calibri" panose="020F0502020204030204"/>
              </a:rPr>
              <a:t>Živo slučajno</a:t>
            </a:r>
            <a:r>
              <a:rPr lang="sr-Latn-RS" sz="2000" dirty="0">
                <a:latin typeface="Calibri" panose="020F0502020204030204"/>
              </a:rPr>
              <a:t> – čvorovi se ne slažu zbog kašnjenja podataka u mreži – razrešava se prilikom rudarenja sledećeg bloka (verovaće se verziji lanca koju ima rudar), jer se uzima najduži lanac kao validan</a:t>
            </a:r>
          </a:p>
          <a:p>
            <a:pPr marL="342900" indent="-342900">
              <a:spcAft>
                <a:spcPts val="1200"/>
              </a:spcAft>
              <a:buFont typeface="Arial" panose="020B0604020202020204" pitchFamily="34" charset="0"/>
              <a:buChar char="•"/>
            </a:pPr>
            <a:r>
              <a:rPr lang="sr-Latn-RS" sz="2000" dirty="0">
                <a:latin typeface="Calibri" panose="020F0502020204030204"/>
              </a:rPr>
              <a:t>Živo namerno meko – uvedena su nova pravila u sistem, ali je nova verzija blockchain-a kompatibilna sa starom (npr. promenio se difficulty, ili su uvedene nove validne adrese)</a:t>
            </a:r>
          </a:p>
          <a:p>
            <a:pPr marL="342900" indent="-342900">
              <a:spcAft>
                <a:spcPts val="1200"/>
              </a:spcAft>
              <a:buFont typeface="Arial" panose="020B0604020202020204" pitchFamily="34" charset="0"/>
              <a:buChar char="•"/>
            </a:pPr>
            <a:r>
              <a:rPr lang="sr-Latn-RS" sz="2000" dirty="0">
                <a:latin typeface="Calibri" panose="020F0502020204030204"/>
              </a:rPr>
              <a:t>Živo namerno tvrdo – uvedena su nova pravila u sistem koja su u suprotnosti sa prethodnim pravilima i čvorovi koji pređu na novu verziju sistema ne mogu da interaguju sa čvorovima na staroj verziji</a:t>
            </a:r>
          </a:p>
          <a:p>
            <a:pPr marL="342900" indent="-342900">
              <a:spcAft>
                <a:spcPts val="1200"/>
              </a:spcAft>
              <a:buFont typeface="Arial" panose="020B0604020202020204" pitchFamily="34" charset="0"/>
              <a:buChar char="•"/>
            </a:pPr>
            <a:r>
              <a:rPr lang="sr-Latn-RS" sz="2000" dirty="0">
                <a:latin typeface="Calibri" panose="020F0502020204030204"/>
              </a:rPr>
              <a:t>Codebase – potpuno nova verzija softvera zasnovana na nekom već postojećem blockchain sistemu</a:t>
            </a:r>
          </a:p>
        </p:txBody>
      </p:sp>
    </p:spTree>
    <p:extLst>
      <p:ext uri="{BB962C8B-B14F-4D97-AF65-F5344CB8AC3E}">
        <p14:creationId xmlns:p14="http://schemas.microsoft.com/office/powerpoint/2010/main" val="4444986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Network">
            <a:hlinkClick r:id="" action="ppaction://media"/>
            <a:extLst>
              <a:ext uri="{FF2B5EF4-FFF2-40B4-BE49-F238E27FC236}">
                <a16:creationId xmlns:a16="http://schemas.microsoft.com/office/drawing/2014/main" id="{B4138B0F-1CF2-3158-08ED-9533F86A749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473318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4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 y="3015407"/>
            <a:ext cx="12192000" cy="827183"/>
          </a:xfrm>
          <a:noFill/>
          <a:ln>
            <a:noFill/>
          </a:ln>
        </p:spPr>
        <p:txBody>
          <a:bodyPr>
            <a:normAutofit/>
          </a:bodyPr>
          <a:lstStyle/>
          <a:p>
            <a:pPr algn="l"/>
            <a:r>
              <a:rPr lang="en-US" sz="4800" b="1" dirty="0">
                <a:gradFill flip="none" rotWithShape="1">
                  <a:gsLst>
                    <a:gs pos="0">
                      <a:srgbClr val="01023B"/>
                    </a:gs>
                    <a:gs pos="50000">
                      <a:srgbClr val="A53F52"/>
                    </a:gs>
                    <a:gs pos="100000">
                      <a:srgbClr val="EA9A5C"/>
                    </a:gs>
                  </a:gsLst>
                  <a:path path="circle">
                    <a:fillToRect t="100000" r="100000"/>
                  </a:path>
                  <a:tileRect l="-100000" b="-100000"/>
                </a:gradFill>
              </a:rPr>
              <a:t>                                    </a:t>
            </a:r>
            <a:r>
              <a:rPr lang="sr-Latn-RS" sz="4800" b="1" dirty="0">
                <a:gradFill flip="none" rotWithShape="1">
                  <a:gsLst>
                    <a:gs pos="0">
                      <a:srgbClr val="01023B"/>
                    </a:gs>
                    <a:gs pos="50000">
                      <a:srgbClr val="A53F52"/>
                    </a:gs>
                    <a:gs pos="100000">
                      <a:srgbClr val="EA9A5C"/>
                    </a:gs>
                  </a:gsLst>
                  <a:path path="circle">
                    <a:fillToRect t="100000" r="100000"/>
                  </a:path>
                  <a:tileRect l="-100000" b="-100000"/>
                </a:gradFill>
              </a:rPr>
              <a:t>ZAKLJUČAK</a:t>
            </a:r>
            <a:endParaRPr lang="en-US" sz="4800" b="1" dirty="0">
              <a:gradFill flip="none" rotWithShape="1">
                <a:gsLst>
                  <a:gs pos="0">
                    <a:srgbClr val="01023B"/>
                  </a:gs>
                  <a:gs pos="50000">
                    <a:srgbClr val="A53F52"/>
                  </a:gs>
                  <a:gs pos="100000">
                    <a:srgbClr val="EA9A5C"/>
                  </a:gs>
                </a:gsLst>
                <a:path path="circle">
                  <a:fillToRect t="100000" r="100000"/>
                </a:path>
                <a:tileRect l="-100000" b="-100000"/>
              </a:gradFill>
            </a:endParaRPr>
          </a:p>
        </p:txBody>
      </p:sp>
    </p:spTree>
    <p:extLst>
      <p:ext uri="{BB962C8B-B14F-4D97-AF65-F5344CB8AC3E}">
        <p14:creationId xmlns:p14="http://schemas.microsoft.com/office/powerpoint/2010/main" val="14094431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a:ln>
            <a:noFill/>
          </a:ln>
        </p:spPr>
        <p:txBody>
          <a:bodyPr>
            <a:normAutofit/>
          </a:bodyPr>
          <a:lstStyle/>
          <a:p>
            <a:r>
              <a:rPr lang="sr-Latn-RS" sz="4800" b="1" dirty="0">
                <a:gradFill flip="none" rotWithShape="1">
                  <a:gsLst>
                    <a:gs pos="0">
                      <a:srgbClr val="01023B">
                        <a:lumMod val="100000"/>
                      </a:srgbClr>
                    </a:gs>
                    <a:gs pos="100000">
                      <a:srgbClr val="EA9A5C"/>
                    </a:gs>
                    <a:gs pos="50000">
                      <a:srgbClr val="A53F52"/>
                    </a:gs>
                  </a:gsLst>
                  <a:path path="circle">
                    <a:fillToRect l="100000" t="100000"/>
                  </a:path>
                  <a:tileRect r="-100000" b="-100000"/>
                </a:gradFill>
                <a:effectLst/>
              </a:rPr>
              <a:t>ARHITEKTURA</a:t>
            </a:r>
            <a:r>
              <a:rPr lang="sr-Latn-RS" sz="4800" dirty="0">
                <a:solidFill>
                  <a:srgbClr val="FFFFFF"/>
                </a:solidFill>
              </a:rPr>
              <a:t> SISTEMA</a:t>
            </a:r>
            <a:endParaRPr lang="en-US" sz="4800" dirty="0">
              <a:solidFill>
                <a:srgbClr val="FFFFFF"/>
              </a:solidFill>
            </a:endParaRPr>
          </a:p>
        </p:txBody>
      </p:sp>
    </p:spTree>
    <p:extLst>
      <p:ext uri="{BB962C8B-B14F-4D97-AF65-F5344CB8AC3E}">
        <p14:creationId xmlns:p14="http://schemas.microsoft.com/office/powerpoint/2010/main" val="30673224"/>
      </p:ext>
    </p:extLst>
  </p:cSld>
  <p:clrMapOvr>
    <a:overrideClrMapping bg1="dk1" tx1="lt1" bg2="dk2" tx2="lt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9091BA-3026-8A8D-3C2E-34D148F3565B}"/>
              </a:ext>
            </a:extLst>
          </p:cNvPr>
          <p:cNvSpPr txBox="1"/>
          <p:nvPr/>
        </p:nvSpPr>
        <p:spPr>
          <a:xfrm>
            <a:off x="542486" y="1510448"/>
            <a:ext cx="5761599" cy="3323987"/>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Blockchain </a:t>
            </a:r>
            <a:r>
              <a:rPr lang="sr-Latn-RS" sz="2000" dirty="0">
                <a:solidFill>
                  <a:sysClr val="windowText" lastClr="000000"/>
                </a:solidFill>
                <a:latin typeface="Calibri" panose="020F0502020204030204"/>
              </a:rPr>
              <a:t>je veoma širok pojam i nove implementacije se svakodnevno kreiraju</a:t>
            </a:r>
          </a:p>
          <a:p>
            <a:pPr>
              <a:spcAft>
                <a:spcPts val="1200"/>
              </a:spcAft>
            </a:pPr>
            <a:r>
              <a:rPr lang="sr-Latn-RS" sz="2000" dirty="0">
                <a:solidFill>
                  <a:sysClr val="windowText" lastClr="000000"/>
                </a:solidFill>
                <a:latin typeface="Calibri" panose="020F0502020204030204"/>
              </a:rPr>
              <a:t>Mediji pridaju blockchain-u preveliku pažnju</a:t>
            </a:r>
          </a:p>
          <a:p>
            <a:pPr>
              <a:spcAft>
                <a:spcPts val="1200"/>
              </a:spcAft>
            </a:pPr>
            <a:r>
              <a:rPr lang="sr-Latn-RS" sz="2000" dirty="0">
                <a:solidFill>
                  <a:sysClr val="windowText" lastClr="000000"/>
                </a:solidFill>
                <a:latin typeface="Calibri" panose="020F0502020204030204"/>
              </a:rPr>
              <a:t>Sfere primene blockchain-a rastu</a:t>
            </a:r>
          </a:p>
          <a:p>
            <a:pPr>
              <a:spcAft>
                <a:spcPts val="1200"/>
              </a:spcAft>
            </a:pPr>
            <a:r>
              <a:rPr lang="sr-Latn-RS" sz="2000" dirty="0">
                <a:solidFill>
                  <a:sysClr val="windowText" lastClr="000000"/>
                </a:solidFill>
                <a:latin typeface="Calibri" panose="020F0502020204030204"/>
              </a:rPr>
              <a:t>Smart contracts</a:t>
            </a:r>
          </a:p>
          <a:p>
            <a:pPr>
              <a:spcAft>
                <a:spcPts val="1200"/>
              </a:spcAft>
            </a:pPr>
            <a:r>
              <a:rPr lang="sr-Latn-RS" sz="2000" dirty="0">
                <a:solidFill>
                  <a:sysClr val="windowText" lastClr="000000"/>
                </a:solidFill>
                <a:latin typeface="Calibri" panose="020F0502020204030204"/>
              </a:rPr>
              <a:t>Nepromenljivo, decentralizovano </a:t>
            </a:r>
            <a:r>
              <a:rPr lang="en-US" sz="2000" dirty="0">
                <a:solidFill>
                  <a:sysClr val="windowText" lastClr="000000"/>
                </a:solidFill>
                <a:latin typeface="Calibri" panose="020F0502020204030204"/>
              </a:rPr>
              <a:t>= blockchain</a:t>
            </a:r>
            <a:endParaRPr lang="sr-Latn-R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Veoma je bitna programerski sigurna implementacija blockchain-a</a:t>
            </a:r>
          </a:p>
        </p:txBody>
      </p:sp>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662570" cy="861774"/>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ZAKLJUČAK</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a:p>
            <a:endParaRPr lang="en-US" dirty="0"/>
          </a:p>
        </p:txBody>
      </p:sp>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rcRect l="24846" r="24846"/>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12128537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sr-Latn-RS" sz="4800" dirty="0">
                <a:solidFill>
                  <a:srgbClr val="FFFFFF"/>
                </a:solidFill>
              </a:rPr>
              <a:t>HVALA NA PAŽNJI</a:t>
            </a:r>
            <a:endParaRPr lang="en-US" sz="4800" dirty="0">
              <a:solidFill>
                <a:srgbClr val="FFFFFF"/>
              </a:solidFill>
            </a:endParaRPr>
          </a:p>
        </p:txBody>
      </p:sp>
    </p:spTree>
    <p:extLst>
      <p:ext uri="{BB962C8B-B14F-4D97-AF65-F5344CB8AC3E}">
        <p14:creationId xmlns:p14="http://schemas.microsoft.com/office/powerpoint/2010/main" val="99859979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5662570" cy="861774"/>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KORIŠĆENE TEHNOLOGIJE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a:p>
            <a:endParaRPr lang="en-US" dirty="0"/>
          </a:p>
        </p:txBody>
      </p:sp>
      <p:sp>
        <p:nvSpPr>
          <p:cNvPr id="7" name="TextBox 6">
            <a:extLst>
              <a:ext uri="{FF2B5EF4-FFF2-40B4-BE49-F238E27FC236}">
                <a16:creationId xmlns:a16="http://schemas.microsoft.com/office/drawing/2014/main" id="{FB8EDFAC-52DC-A77F-15E5-D29D86E21AB6}"/>
              </a:ext>
            </a:extLst>
          </p:cNvPr>
          <p:cNvSpPr txBox="1"/>
          <p:nvPr/>
        </p:nvSpPr>
        <p:spPr>
          <a:xfrm>
            <a:off x="542486" y="1510448"/>
            <a:ext cx="5761599" cy="400110"/>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Web </a:t>
            </a:r>
            <a:r>
              <a:rPr lang="en-US" sz="2000" dirty="0" err="1">
                <a:solidFill>
                  <a:sysClr val="windowText" lastClr="000000"/>
                </a:solidFill>
                <a:latin typeface="Calibri" panose="020F0502020204030204"/>
              </a:rPr>
              <a:t>aplikacija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kojoj</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pristupa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preko</a:t>
            </a:r>
            <a:r>
              <a:rPr lang="en-US" sz="2000" dirty="0">
                <a:solidFill>
                  <a:sysClr val="windowText" lastClr="000000"/>
                </a:solidFill>
                <a:latin typeface="Calibri" panose="020F0502020204030204"/>
              </a:rPr>
              <a:t> web </a:t>
            </a:r>
            <a:r>
              <a:rPr lang="en-US" sz="2000" dirty="0" err="1">
                <a:solidFill>
                  <a:sysClr val="windowText" lastClr="000000"/>
                </a:solidFill>
                <a:latin typeface="Calibri" panose="020F0502020204030204"/>
              </a:rPr>
              <a:t>browsera</a:t>
            </a:r>
            <a:endParaRPr lang="sr-Latn-RS" sz="2000" dirty="0">
              <a:solidFill>
                <a:sysClr val="windowText" lastClr="000000"/>
              </a:solidFill>
              <a:latin typeface="Calibri" panose="020F0502020204030204"/>
            </a:endParaRPr>
          </a:p>
        </p:txBody>
      </p:sp>
      <p:sp>
        <p:nvSpPr>
          <p:cNvPr id="9" name="TextBox 8">
            <a:extLst>
              <a:ext uri="{FF2B5EF4-FFF2-40B4-BE49-F238E27FC236}">
                <a16:creationId xmlns:a16="http://schemas.microsoft.com/office/drawing/2014/main" id="{CFF14C3B-A54A-233C-797E-0AF54B91C7C5}"/>
              </a:ext>
            </a:extLst>
          </p:cNvPr>
          <p:cNvSpPr txBox="1"/>
          <p:nvPr/>
        </p:nvSpPr>
        <p:spPr>
          <a:xfrm>
            <a:off x="542485" y="2033666"/>
            <a:ext cx="3750736" cy="1590179"/>
          </a:xfrm>
          <a:prstGeom prst="rect">
            <a:avLst/>
          </a:prstGeom>
          <a:noFill/>
          <a:ln>
            <a:solidFill>
              <a:srgbClr val="EA9A5C"/>
            </a:solidFill>
          </a:ln>
        </p:spPr>
        <p:txBody>
          <a:bodyPr wrap="square" rtlCol="0">
            <a:spAutoFit/>
          </a:bodyPr>
          <a:lstStyle/>
          <a:p>
            <a:pPr>
              <a:spcAft>
                <a:spcPts val="1200"/>
              </a:spcAft>
            </a:pPr>
            <a:r>
              <a:rPr lang="en-US" sz="2400" b="1" dirty="0">
                <a:solidFill>
                  <a:srgbClr val="EA9A5C"/>
                </a:solidFill>
                <a:latin typeface="Calibri" panose="020F0502020204030204"/>
              </a:rPr>
              <a:t>HTML</a:t>
            </a:r>
          </a:p>
          <a:p>
            <a:pPr>
              <a:spcAft>
                <a:spcPts val="400"/>
              </a:spcAft>
            </a:pPr>
            <a:r>
              <a:rPr lang="en-US" sz="2000" dirty="0" err="1">
                <a:solidFill>
                  <a:sysClr val="windowText" lastClr="000000"/>
                </a:solidFill>
                <a:latin typeface="Calibri" panose="020F0502020204030204"/>
              </a:rPr>
              <a:t>Opisuje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strukturu</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web stranice i ubacuje ostale tehnologije u nju</a:t>
            </a:r>
          </a:p>
          <a:p>
            <a:pPr>
              <a:spcAft>
                <a:spcPts val="400"/>
              </a:spcAft>
            </a:pPr>
            <a:r>
              <a:rPr lang="sr-Latn-RS" sz="2000" dirty="0">
                <a:solidFill>
                  <a:sysClr val="windowText" lastClr="000000"/>
                </a:solidFill>
                <a:latin typeface="Calibri" panose="020F0502020204030204"/>
              </a:rPr>
              <a:t>Platformski nezavisan</a:t>
            </a:r>
            <a:endParaRPr lang="en-US" sz="2000" dirty="0">
              <a:solidFill>
                <a:sysClr val="windowText" lastClr="000000"/>
              </a:solidFill>
              <a:latin typeface="Calibri" panose="020F0502020204030204"/>
            </a:endParaRPr>
          </a:p>
        </p:txBody>
      </p:sp>
      <p:sp>
        <p:nvSpPr>
          <p:cNvPr id="10" name="TextBox 9">
            <a:extLst>
              <a:ext uri="{FF2B5EF4-FFF2-40B4-BE49-F238E27FC236}">
                <a16:creationId xmlns:a16="http://schemas.microsoft.com/office/drawing/2014/main" id="{16936B3B-D9E3-88B1-B613-0BCA54A4FAA0}"/>
              </a:ext>
            </a:extLst>
          </p:cNvPr>
          <p:cNvSpPr txBox="1"/>
          <p:nvPr/>
        </p:nvSpPr>
        <p:spPr>
          <a:xfrm>
            <a:off x="4367351" y="2033666"/>
            <a:ext cx="3750736" cy="1897955"/>
          </a:xfrm>
          <a:prstGeom prst="rect">
            <a:avLst/>
          </a:prstGeom>
          <a:noFill/>
          <a:ln>
            <a:solidFill>
              <a:srgbClr val="A53F52"/>
            </a:solidFill>
          </a:ln>
        </p:spPr>
        <p:txBody>
          <a:bodyPr wrap="square" rtlCol="0">
            <a:spAutoFit/>
          </a:bodyPr>
          <a:lstStyle/>
          <a:p>
            <a:pPr>
              <a:spcAft>
                <a:spcPts val="1200"/>
              </a:spcAft>
            </a:pPr>
            <a:r>
              <a:rPr lang="en-US" sz="2400" b="1" dirty="0">
                <a:solidFill>
                  <a:srgbClr val="A53F52"/>
                </a:solidFill>
                <a:latin typeface="Calibri" panose="020F0502020204030204"/>
              </a:rPr>
              <a:t>CSS</a:t>
            </a:r>
            <a:endParaRPr lang="sr-Latn-RS" sz="2400" b="1" dirty="0">
              <a:solidFill>
                <a:srgbClr val="A53F52"/>
              </a:solidFill>
              <a:latin typeface="Calibri" panose="020F0502020204030204"/>
            </a:endParaRPr>
          </a:p>
          <a:p>
            <a:pPr>
              <a:spcAft>
                <a:spcPts val="400"/>
              </a:spcAft>
            </a:pPr>
            <a:r>
              <a:rPr lang="sr-Latn-RS" sz="2000" dirty="0">
                <a:solidFill>
                  <a:sysClr val="windowText" lastClr="000000"/>
                </a:solidFill>
                <a:latin typeface="Calibri" panose="020F0502020204030204"/>
              </a:rPr>
              <a:t>Opisuje prezentaciju web stranice nezavisno od njene strukture</a:t>
            </a:r>
          </a:p>
          <a:p>
            <a:pPr>
              <a:spcAft>
                <a:spcPts val="400"/>
              </a:spcAft>
            </a:pPr>
            <a:r>
              <a:rPr lang="sr-Latn-RS" sz="2000" dirty="0">
                <a:solidFill>
                  <a:sysClr val="windowText" lastClr="000000"/>
                </a:solidFill>
                <a:latin typeface="Calibri" panose="020F0502020204030204"/>
              </a:rPr>
              <a:t>Zbog česte pojave standardizovan među web browserima</a:t>
            </a:r>
            <a:endParaRPr lang="en-US" sz="2000" dirty="0">
              <a:solidFill>
                <a:sysClr val="windowText" lastClr="000000"/>
              </a:solidFill>
              <a:latin typeface="Calibri" panose="020F0502020204030204"/>
            </a:endParaRPr>
          </a:p>
        </p:txBody>
      </p:sp>
      <p:sp>
        <p:nvSpPr>
          <p:cNvPr id="11" name="TextBox 10">
            <a:extLst>
              <a:ext uri="{FF2B5EF4-FFF2-40B4-BE49-F238E27FC236}">
                <a16:creationId xmlns:a16="http://schemas.microsoft.com/office/drawing/2014/main" id="{D4216407-C8E5-A150-D235-BA44227B23CD}"/>
              </a:ext>
            </a:extLst>
          </p:cNvPr>
          <p:cNvSpPr txBox="1"/>
          <p:nvPr/>
        </p:nvSpPr>
        <p:spPr>
          <a:xfrm>
            <a:off x="8192217" y="2033666"/>
            <a:ext cx="3750736" cy="2513509"/>
          </a:xfrm>
          <a:prstGeom prst="rect">
            <a:avLst/>
          </a:prstGeom>
          <a:noFill/>
          <a:ln>
            <a:solidFill>
              <a:srgbClr val="01023B"/>
            </a:solidFill>
          </a:ln>
        </p:spPr>
        <p:txBody>
          <a:bodyPr wrap="square" rtlCol="0">
            <a:spAutoFit/>
          </a:bodyPr>
          <a:lstStyle/>
          <a:p>
            <a:pPr>
              <a:spcAft>
                <a:spcPts val="1200"/>
              </a:spcAft>
            </a:pPr>
            <a:r>
              <a:rPr lang="en-US" sz="2400" b="1" dirty="0">
                <a:solidFill>
                  <a:srgbClr val="01023B"/>
                </a:solidFill>
                <a:latin typeface="Calibri" panose="020F0502020204030204"/>
              </a:rPr>
              <a:t>JavaScript</a:t>
            </a:r>
            <a:endParaRPr lang="sr-Latn-RS" sz="2400" b="1" dirty="0">
              <a:solidFill>
                <a:srgbClr val="01023B"/>
              </a:solidFill>
              <a:latin typeface="Calibri" panose="020F0502020204030204"/>
            </a:endParaRPr>
          </a:p>
          <a:p>
            <a:pPr>
              <a:spcAft>
                <a:spcPts val="400"/>
              </a:spcAft>
            </a:pPr>
            <a:r>
              <a:rPr lang="sr-Latn-RS" sz="2000" dirty="0">
                <a:latin typeface="Calibri" panose="020F0502020204030204"/>
              </a:rPr>
              <a:t>Jednonitni, interpretirani, dinamički tipizirani jezik sa koji podržava OO, imperativno i deklarativno programiranje</a:t>
            </a:r>
          </a:p>
          <a:p>
            <a:pPr>
              <a:spcAft>
                <a:spcPts val="400"/>
              </a:spcAft>
            </a:pPr>
            <a:r>
              <a:rPr lang="sr-Latn-RS" sz="2000" dirty="0">
                <a:latin typeface="Calibri" panose="020F0502020204030204"/>
              </a:rPr>
              <a:t>Veoma često korišćen kao skripting jezik za web stranice</a:t>
            </a:r>
            <a:endParaRPr lang="en-US" sz="2000" dirty="0">
              <a:latin typeface="Calibri" panose="020F0502020204030204"/>
            </a:endParaRPr>
          </a:p>
        </p:txBody>
      </p:sp>
      <p:sp>
        <p:nvSpPr>
          <p:cNvPr id="12" name="TextBox 11">
            <a:extLst>
              <a:ext uri="{FF2B5EF4-FFF2-40B4-BE49-F238E27FC236}">
                <a16:creationId xmlns:a16="http://schemas.microsoft.com/office/drawing/2014/main" id="{000A69DB-38D4-1682-C135-980446204C81}"/>
              </a:ext>
            </a:extLst>
          </p:cNvPr>
          <p:cNvSpPr txBox="1"/>
          <p:nvPr/>
        </p:nvSpPr>
        <p:spPr>
          <a:xfrm>
            <a:off x="542485" y="4006019"/>
            <a:ext cx="3750736" cy="2010807"/>
          </a:xfrm>
          <a:prstGeom prst="rect">
            <a:avLst/>
          </a:prstGeom>
          <a:noFill/>
        </p:spPr>
        <p:txBody>
          <a:bodyPr wrap="square" rtlCol="0">
            <a:spAutoFit/>
          </a:bodyPr>
          <a:lstStyle/>
          <a:p>
            <a:pPr>
              <a:spcAft>
                <a:spcPts val="400"/>
              </a:spcAft>
            </a:pPr>
            <a:r>
              <a:rPr lang="en-US" dirty="0">
                <a:solidFill>
                  <a:srgbClr val="EA9A5C"/>
                </a:solidFill>
                <a:latin typeface="Calibri" panose="020F0502020204030204"/>
              </a:rPr>
              <a:t>&lt;html&gt;</a:t>
            </a:r>
          </a:p>
          <a:p>
            <a:pPr>
              <a:spcAft>
                <a:spcPts val="400"/>
              </a:spcAft>
            </a:pPr>
            <a:r>
              <a:rPr lang="en-US" dirty="0">
                <a:solidFill>
                  <a:srgbClr val="EA9A5C"/>
                </a:solidFill>
                <a:latin typeface="Calibri" panose="020F0502020204030204"/>
              </a:rPr>
              <a:t>  &lt;body&gt;</a:t>
            </a:r>
          </a:p>
          <a:p>
            <a:pPr>
              <a:spcAft>
                <a:spcPts val="400"/>
              </a:spcAft>
            </a:pPr>
            <a:r>
              <a:rPr lang="en-US" dirty="0">
                <a:solidFill>
                  <a:srgbClr val="EA9A5C"/>
                </a:solidFill>
                <a:latin typeface="Calibri" panose="020F0502020204030204"/>
              </a:rPr>
              <a:t>    &lt;h1&gt;This is a heading&lt;/h1&gt;</a:t>
            </a:r>
          </a:p>
          <a:p>
            <a:pPr>
              <a:spcAft>
                <a:spcPts val="400"/>
              </a:spcAft>
            </a:pPr>
            <a:r>
              <a:rPr lang="en-US" dirty="0">
                <a:solidFill>
                  <a:srgbClr val="EA9A5C"/>
                </a:solidFill>
                <a:latin typeface="Calibri" panose="020F0502020204030204"/>
              </a:rPr>
              <a:t>    &lt;p&gt;This is a paragraph.&lt;/p&gt;</a:t>
            </a:r>
          </a:p>
          <a:p>
            <a:pPr>
              <a:spcAft>
                <a:spcPts val="400"/>
              </a:spcAft>
            </a:pPr>
            <a:r>
              <a:rPr lang="en-US" dirty="0">
                <a:solidFill>
                  <a:srgbClr val="EA9A5C"/>
                </a:solidFill>
                <a:latin typeface="Calibri" panose="020F0502020204030204"/>
              </a:rPr>
              <a:t>  &lt;/body&gt;</a:t>
            </a:r>
          </a:p>
          <a:p>
            <a:pPr>
              <a:spcAft>
                <a:spcPts val="400"/>
              </a:spcAft>
            </a:pPr>
            <a:r>
              <a:rPr lang="en-US" dirty="0">
                <a:solidFill>
                  <a:srgbClr val="EA9A5C"/>
                </a:solidFill>
                <a:latin typeface="Calibri" panose="020F0502020204030204"/>
              </a:rPr>
              <a:t>&lt;/html&gt;</a:t>
            </a:r>
          </a:p>
        </p:txBody>
      </p:sp>
      <p:sp>
        <p:nvSpPr>
          <p:cNvPr id="13" name="TextBox 12">
            <a:extLst>
              <a:ext uri="{FF2B5EF4-FFF2-40B4-BE49-F238E27FC236}">
                <a16:creationId xmlns:a16="http://schemas.microsoft.com/office/drawing/2014/main" id="{7890773C-048F-DBBC-3A71-D4D89FF91767}"/>
              </a:ext>
            </a:extLst>
          </p:cNvPr>
          <p:cNvSpPr txBox="1"/>
          <p:nvPr/>
        </p:nvSpPr>
        <p:spPr>
          <a:xfrm>
            <a:off x="4351563" y="4334314"/>
            <a:ext cx="1952522" cy="1682512"/>
          </a:xfrm>
          <a:prstGeom prst="rect">
            <a:avLst/>
          </a:prstGeom>
          <a:noFill/>
        </p:spPr>
        <p:txBody>
          <a:bodyPr wrap="none" rtlCol="0">
            <a:spAutoFit/>
          </a:bodyPr>
          <a:lstStyle/>
          <a:p>
            <a:pPr>
              <a:spcAft>
                <a:spcPts val="400"/>
              </a:spcAft>
            </a:pPr>
            <a:r>
              <a:rPr lang="sr-Latn-RS" sz="1800" dirty="0">
                <a:solidFill>
                  <a:srgbClr val="A53F52"/>
                </a:solidFill>
                <a:latin typeface="Calibri" panose="020F0502020204030204"/>
              </a:rPr>
              <a:t>h1,</a:t>
            </a:r>
            <a:r>
              <a:rPr lang="en-US" sz="1800" dirty="0">
                <a:solidFill>
                  <a:srgbClr val="A53F52"/>
                </a:solidFill>
                <a:latin typeface="Calibri" panose="020F0502020204030204"/>
              </a:rPr>
              <a:t> </a:t>
            </a:r>
            <a:r>
              <a:rPr lang="sr-Latn-RS" sz="1800" dirty="0">
                <a:solidFill>
                  <a:srgbClr val="A53F52"/>
                </a:solidFill>
                <a:latin typeface="Calibri" panose="020F0502020204030204"/>
              </a:rPr>
              <a:t>p {</a:t>
            </a:r>
          </a:p>
          <a:p>
            <a:pPr>
              <a:spcAft>
                <a:spcPts val="400"/>
              </a:spcAft>
            </a:pPr>
            <a:r>
              <a:rPr lang="sr-Latn-RS" sz="1800" dirty="0">
                <a:solidFill>
                  <a:srgbClr val="A53F52"/>
                </a:solidFill>
                <a:latin typeface="Calibri" panose="020F0502020204030204"/>
              </a:rPr>
              <a:t>  text-align: center;</a:t>
            </a:r>
          </a:p>
          <a:p>
            <a:pPr>
              <a:spcAft>
                <a:spcPts val="400"/>
              </a:spcAft>
            </a:pPr>
            <a:r>
              <a:rPr lang="sr-Latn-RS" sz="1800" dirty="0">
                <a:solidFill>
                  <a:srgbClr val="A53F52"/>
                </a:solidFill>
                <a:latin typeface="Calibri" panose="020F0502020204030204"/>
              </a:rPr>
              <a:t>  color: red;</a:t>
            </a:r>
            <a:endParaRPr lang="en-US" sz="1800" dirty="0">
              <a:solidFill>
                <a:srgbClr val="A53F52"/>
              </a:solidFill>
              <a:latin typeface="Calibri" panose="020F0502020204030204"/>
            </a:endParaRPr>
          </a:p>
          <a:p>
            <a:pPr>
              <a:spcAft>
                <a:spcPts val="400"/>
              </a:spcAft>
            </a:pPr>
            <a:r>
              <a:rPr lang="en-US" dirty="0">
                <a:solidFill>
                  <a:srgbClr val="A53F52"/>
                </a:solidFill>
                <a:latin typeface="Calibri" panose="020F0502020204030204"/>
              </a:rPr>
              <a:t>  display: block;</a:t>
            </a:r>
            <a:endParaRPr lang="sr-Latn-RS" sz="1800" dirty="0">
              <a:solidFill>
                <a:srgbClr val="A53F52"/>
              </a:solidFill>
              <a:latin typeface="Calibri" panose="020F0502020204030204"/>
            </a:endParaRPr>
          </a:p>
          <a:p>
            <a:pPr>
              <a:spcAft>
                <a:spcPts val="400"/>
              </a:spcAft>
            </a:pPr>
            <a:r>
              <a:rPr lang="sr-Latn-RS" sz="1800" dirty="0">
                <a:solidFill>
                  <a:srgbClr val="A53F52"/>
                </a:solidFill>
                <a:latin typeface="Calibri" panose="020F0502020204030204"/>
              </a:rPr>
              <a:t>}</a:t>
            </a:r>
          </a:p>
        </p:txBody>
      </p:sp>
      <p:sp>
        <p:nvSpPr>
          <p:cNvPr id="14" name="TextBox 13">
            <a:extLst>
              <a:ext uri="{FF2B5EF4-FFF2-40B4-BE49-F238E27FC236}">
                <a16:creationId xmlns:a16="http://schemas.microsoft.com/office/drawing/2014/main" id="{0E956805-152F-5365-B7EB-0B4901CA7677}"/>
              </a:ext>
            </a:extLst>
          </p:cNvPr>
          <p:cNvSpPr txBox="1"/>
          <p:nvPr/>
        </p:nvSpPr>
        <p:spPr>
          <a:xfrm>
            <a:off x="8192217" y="4662609"/>
            <a:ext cx="3750735" cy="1354217"/>
          </a:xfrm>
          <a:prstGeom prst="rect">
            <a:avLst/>
          </a:prstGeom>
          <a:noFill/>
        </p:spPr>
        <p:txBody>
          <a:bodyPr wrap="square" rtlCol="0">
            <a:spAutoFit/>
          </a:bodyPr>
          <a:lstStyle/>
          <a:p>
            <a:pPr>
              <a:spcAft>
                <a:spcPts val="400"/>
              </a:spcAft>
            </a:pPr>
            <a:r>
              <a:rPr lang="sr-Latn-RS" sz="1800" dirty="0">
                <a:solidFill>
                  <a:srgbClr val="01023B"/>
                </a:solidFill>
              </a:rPr>
              <a:t>var txt1 = "</a:t>
            </a:r>
            <a:r>
              <a:rPr lang="en-US" sz="1800" dirty="0">
                <a:solidFill>
                  <a:srgbClr val="01023B"/>
                </a:solidFill>
              </a:rPr>
              <a:t>This is</a:t>
            </a:r>
            <a:r>
              <a:rPr lang="sr-Latn-RS" sz="1800" dirty="0">
                <a:solidFill>
                  <a:srgbClr val="01023B"/>
                </a:solidFill>
              </a:rPr>
              <a:t>";</a:t>
            </a:r>
          </a:p>
          <a:p>
            <a:pPr>
              <a:spcAft>
                <a:spcPts val="400"/>
              </a:spcAft>
            </a:pPr>
            <a:r>
              <a:rPr lang="sr-Latn-RS" sz="1800" dirty="0">
                <a:solidFill>
                  <a:srgbClr val="01023B"/>
                </a:solidFill>
              </a:rPr>
              <a:t>var txt2 = "</a:t>
            </a:r>
            <a:r>
              <a:rPr lang="en-US" sz="1800" dirty="0">
                <a:solidFill>
                  <a:srgbClr val="01023B"/>
                </a:solidFill>
              </a:rPr>
              <a:t>a JS paragraph</a:t>
            </a:r>
            <a:r>
              <a:rPr lang="sr-Latn-RS" sz="1800" dirty="0">
                <a:solidFill>
                  <a:srgbClr val="01023B"/>
                </a:solidFill>
              </a:rPr>
              <a:t>";</a:t>
            </a:r>
          </a:p>
          <a:p>
            <a:pPr>
              <a:spcAft>
                <a:spcPts val="400"/>
              </a:spcAft>
            </a:pPr>
            <a:r>
              <a:rPr lang="sr-Latn-RS" sz="1800" dirty="0">
                <a:solidFill>
                  <a:srgbClr val="01023B"/>
                </a:solidFill>
              </a:rPr>
              <a:t>document.getElement</a:t>
            </a:r>
            <a:r>
              <a:rPr lang="en-US" sz="1800" b="0" i="0" dirty="0" err="1">
                <a:solidFill>
                  <a:srgbClr val="01023B"/>
                </a:solidFill>
                <a:effectLst/>
              </a:rPr>
              <a:t>TagName</a:t>
            </a:r>
            <a:r>
              <a:rPr lang="en-US" sz="1800" b="0" i="0" dirty="0">
                <a:solidFill>
                  <a:srgbClr val="01023B"/>
                </a:solidFill>
                <a:effectLst/>
              </a:rPr>
              <a:t> </a:t>
            </a:r>
            <a:r>
              <a:rPr lang="sr-Latn-RS" sz="1800" dirty="0">
                <a:solidFill>
                  <a:srgbClr val="01023B"/>
                </a:solidFill>
              </a:rPr>
              <a:t>("</a:t>
            </a:r>
            <a:r>
              <a:rPr lang="en-US" sz="1800" dirty="0">
                <a:solidFill>
                  <a:srgbClr val="01023B"/>
                </a:solidFill>
              </a:rPr>
              <a:t>p</a:t>
            </a:r>
            <a:r>
              <a:rPr lang="sr-Latn-RS" sz="1800" dirty="0">
                <a:solidFill>
                  <a:srgbClr val="01023B"/>
                </a:solidFill>
              </a:rPr>
              <a:t>")</a:t>
            </a:r>
            <a:endParaRPr lang="en-US" sz="1800" dirty="0">
              <a:solidFill>
                <a:srgbClr val="01023B"/>
              </a:solidFill>
            </a:endParaRPr>
          </a:p>
          <a:p>
            <a:pPr>
              <a:spcAft>
                <a:spcPts val="400"/>
              </a:spcAft>
            </a:pPr>
            <a:r>
              <a:rPr lang="sr-Latn-RS" sz="1800" dirty="0">
                <a:solidFill>
                  <a:srgbClr val="01023B"/>
                </a:solidFill>
              </a:rPr>
              <a:t>.innerHTML = txt1 + txt2;</a:t>
            </a:r>
          </a:p>
        </p:txBody>
      </p:sp>
    </p:spTree>
    <p:extLst>
      <p:ext uri="{BB962C8B-B14F-4D97-AF65-F5344CB8AC3E}">
        <p14:creationId xmlns:p14="http://schemas.microsoft.com/office/powerpoint/2010/main" val="951572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5662570" cy="861774"/>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KORIŠĆENE TEHNOLOGIJE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a:p>
            <a:endParaRPr lang="en-US" dirty="0"/>
          </a:p>
        </p:txBody>
      </p:sp>
      <p:sp>
        <p:nvSpPr>
          <p:cNvPr id="9" name="TextBox 8">
            <a:extLst>
              <a:ext uri="{FF2B5EF4-FFF2-40B4-BE49-F238E27FC236}">
                <a16:creationId xmlns:a16="http://schemas.microsoft.com/office/drawing/2014/main" id="{CFF14C3B-A54A-233C-797E-0AF54B91C7C5}"/>
              </a:ext>
            </a:extLst>
          </p:cNvPr>
          <p:cNvSpPr txBox="1"/>
          <p:nvPr/>
        </p:nvSpPr>
        <p:spPr>
          <a:xfrm>
            <a:off x="542485" y="1510448"/>
            <a:ext cx="3750736" cy="2000548"/>
          </a:xfrm>
          <a:prstGeom prst="rect">
            <a:avLst/>
          </a:prstGeom>
          <a:noFill/>
          <a:ln>
            <a:solidFill>
              <a:srgbClr val="EA9A5C"/>
            </a:solidFill>
          </a:ln>
        </p:spPr>
        <p:txBody>
          <a:bodyPr wrap="square" rtlCol="0">
            <a:spAutoFit/>
          </a:bodyPr>
          <a:lstStyle/>
          <a:p>
            <a:pPr>
              <a:spcAft>
                <a:spcPts val="1200"/>
              </a:spcAft>
            </a:pPr>
            <a:r>
              <a:rPr lang="en-US" sz="2400" b="1" dirty="0">
                <a:solidFill>
                  <a:srgbClr val="EA9A5C"/>
                </a:solidFill>
                <a:latin typeface="Calibri" panose="020F0502020204030204"/>
              </a:rPr>
              <a:t>Pug (Jade)</a:t>
            </a:r>
          </a:p>
          <a:p>
            <a:pPr>
              <a:spcAft>
                <a:spcPts val="400"/>
              </a:spcAft>
            </a:pPr>
            <a:r>
              <a:rPr lang="en-US" sz="2000" dirty="0">
                <a:solidFill>
                  <a:sysClr val="windowText" lastClr="000000"/>
                </a:solidFill>
                <a:latin typeface="Calibri" panose="020F0502020204030204"/>
              </a:rPr>
              <a:t>Node-</a:t>
            </a:r>
            <a:r>
              <a:rPr lang="en-US" sz="2000" dirty="0" err="1">
                <a:solidFill>
                  <a:sysClr val="windowText" lastClr="000000"/>
                </a:solidFill>
                <a:latin typeface="Calibri" panose="020F0502020204030204"/>
              </a:rPr>
              <a:t>ov</a:t>
            </a:r>
            <a:r>
              <a:rPr lang="en-US" sz="2000" dirty="0">
                <a:solidFill>
                  <a:sysClr val="windowText" lastClr="000000"/>
                </a:solidFill>
                <a:latin typeface="Calibri" panose="020F0502020204030204"/>
              </a:rPr>
              <a:t> generator HTML </a:t>
            </a:r>
            <a:r>
              <a:rPr lang="sr-Latn-RS" sz="2000" dirty="0">
                <a:solidFill>
                  <a:sysClr val="windowText" lastClr="000000"/>
                </a:solidFill>
                <a:latin typeface="Calibri" panose="020F0502020204030204"/>
              </a:rPr>
              <a:t>šablona</a:t>
            </a:r>
          </a:p>
          <a:p>
            <a:pPr>
              <a:spcAft>
                <a:spcPts val="400"/>
              </a:spcAft>
            </a:pPr>
            <a:r>
              <a:rPr lang="sr-Latn-RS" sz="2000" dirty="0">
                <a:solidFill>
                  <a:sysClr val="windowText" lastClr="000000"/>
                </a:solidFill>
                <a:latin typeface="Calibri" panose="020F0502020204030204"/>
              </a:rPr>
              <a:t>Lakša sintaksa, bitni razmaci</a:t>
            </a:r>
          </a:p>
          <a:p>
            <a:pPr>
              <a:spcAft>
                <a:spcPts val="400"/>
              </a:spcAft>
            </a:pPr>
            <a:r>
              <a:rPr lang="sr-Latn-RS" sz="2000" dirty="0">
                <a:solidFill>
                  <a:sysClr val="windowText" lastClr="000000"/>
                </a:solidFill>
                <a:latin typeface="Calibri" panose="020F0502020204030204"/>
              </a:rPr>
              <a:t>Parent-child arhitektura</a:t>
            </a:r>
          </a:p>
          <a:p>
            <a:pPr>
              <a:spcAft>
                <a:spcPts val="400"/>
              </a:spcAft>
            </a:pPr>
            <a:r>
              <a:rPr lang="sr-Latn-RS" sz="2000" dirty="0">
                <a:solidFill>
                  <a:sysClr val="windowText" lastClr="000000"/>
                </a:solidFill>
                <a:latin typeface="Calibri" panose="020F0502020204030204"/>
              </a:rPr>
              <a:t>Promenljive, liste, tok kontrole, ...</a:t>
            </a:r>
            <a:endParaRPr lang="en-US" sz="2000" dirty="0">
              <a:solidFill>
                <a:sysClr val="windowText" lastClr="000000"/>
              </a:solidFill>
              <a:latin typeface="Calibri" panose="020F0502020204030204"/>
            </a:endParaRPr>
          </a:p>
        </p:txBody>
      </p:sp>
      <p:sp>
        <p:nvSpPr>
          <p:cNvPr id="10" name="TextBox 9">
            <a:extLst>
              <a:ext uri="{FF2B5EF4-FFF2-40B4-BE49-F238E27FC236}">
                <a16:creationId xmlns:a16="http://schemas.microsoft.com/office/drawing/2014/main" id="{16936B3B-D9E3-88B1-B613-0BCA54A4FAA0}"/>
              </a:ext>
            </a:extLst>
          </p:cNvPr>
          <p:cNvSpPr txBox="1"/>
          <p:nvPr/>
        </p:nvSpPr>
        <p:spPr>
          <a:xfrm>
            <a:off x="4367351" y="1510448"/>
            <a:ext cx="3750736" cy="2257028"/>
          </a:xfrm>
          <a:prstGeom prst="rect">
            <a:avLst/>
          </a:prstGeom>
          <a:noFill/>
          <a:ln>
            <a:solidFill>
              <a:srgbClr val="A53F52"/>
            </a:solidFill>
          </a:ln>
        </p:spPr>
        <p:txBody>
          <a:bodyPr wrap="square" rtlCol="0">
            <a:spAutoFit/>
          </a:bodyPr>
          <a:lstStyle/>
          <a:p>
            <a:pPr>
              <a:spcAft>
                <a:spcPts val="1200"/>
              </a:spcAft>
            </a:pPr>
            <a:r>
              <a:rPr lang="en-US" sz="2400" b="1" dirty="0">
                <a:solidFill>
                  <a:srgbClr val="A53F52"/>
                </a:solidFill>
                <a:latin typeface="Calibri" panose="020F0502020204030204"/>
              </a:rPr>
              <a:t>Bootstrap</a:t>
            </a:r>
            <a:endParaRPr lang="sr-Latn-RS" sz="2400" b="1" dirty="0">
              <a:solidFill>
                <a:srgbClr val="A53F52"/>
              </a:solidFill>
              <a:latin typeface="Calibri" panose="020F0502020204030204"/>
            </a:endParaRPr>
          </a:p>
          <a:p>
            <a:pPr>
              <a:spcAft>
                <a:spcPts val="400"/>
              </a:spcAft>
            </a:pPr>
            <a:r>
              <a:rPr lang="sr-Latn-RS" sz="2000" dirty="0">
                <a:solidFill>
                  <a:sysClr val="windowText" lastClr="000000"/>
                </a:solidFill>
                <a:latin typeface="Calibri" panose="020F0502020204030204"/>
              </a:rPr>
              <a:t>CSS framework</a:t>
            </a:r>
          </a:p>
          <a:p>
            <a:pPr>
              <a:spcAft>
                <a:spcPts val="400"/>
              </a:spcAft>
            </a:pPr>
            <a:r>
              <a:rPr lang="sr-Latn-RS" sz="2000" dirty="0">
                <a:solidFill>
                  <a:sysClr val="windowText" lastClr="000000"/>
                </a:solidFill>
                <a:latin typeface="Calibri" panose="020F0502020204030204"/>
              </a:rPr>
              <a:t>Napravljen pomoću CSS-ovog preprocesora SASS-a za Twitter</a:t>
            </a:r>
          </a:p>
          <a:p>
            <a:pPr>
              <a:spcAft>
                <a:spcPts val="400"/>
              </a:spcAft>
            </a:pPr>
            <a:r>
              <a:rPr lang="sr-Latn-RS" sz="2000" dirty="0">
                <a:solidFill>
                  <a:sysClr val="windowText" lastClr="000000"/>
                </a:solidFill>
                <a:latin typeface="Calibri" panose="020F0502020204030204"/>
              </a:rPr>
              <a:t>Promenljive, nasleđivanje, funkcije, ugnežđena pravila, ...</a:t>
            </a:r>
            <a:endParaRPr lang="en-US" sz="2000" dirty="0">
              <a:solidFill>
                <a:sysClr val="windowText" lastClr="000000"/>
              </a:solidFill>
              <a:latin typeface="Calibri" panose="020F0502020204030204"/>
            </a:endParaRPr>
          </a:p>
        </p:txBody>
      </p:sp>
      <p:sp>
        <p:nvSpPr>
          <p:cNvPr id="11" name="TextBox 10">
            <a:extLst>
              <a:ext uri="{FF2B5EF4-FFF2-40B4-BE49-F238E27FC236}">
                <a16:creationId xmlns:a16="http://schemas.microsoft.com/office/drawing/2014/main" id="{D4216407-C8E5-A150-D235-BA44227B23CD}"/>
              </a:ext>
            </a:extLst>
          </p:cNvPr>
          <p:cNvSpPr txBox="1"/>
          <p:nvPr/>
        </p:nvSpPr>
        <p:spPr>
          <a:xfrm>
            <a:off x="8192216" y="1510448"/>
            <a:ext cx="3750736" cy="2513509"/>
          </a:xfrm>
          <a:prstGeom prst="rect">
            <a:avLst/>
          </a:prstGeom>
          <a:noFill/>
          <a:ln>
            <a:solidFill>
              <a:srgbClr val="01023B"/>
            </a:solidFill>
          </a:ln>
        </p:spPr>
        <p:txBody>
          <a:bodyPr wrap="square" rtlCol="0">
            <a:spAutoFit/>
          </a:bodyPr>
          <a:lstStyle/>
          <a:p>
            <a:pPr>
              <a:spcAft>
                <a:spcPts val="1200"/>
              </a:spcAft>
            </a:pPr>
            <a:r>
              <a:rPr lang="en-US" sz="2400" b="1" dirty="0">
                <a:solidFill>
                  <a:srgbClr val="01023B"/>
                </a:solidFill>
                <a:latin typeface="Calibri" panose="020F0502020204030204"/>
              </a:rPr>
              <a:t>N</a:t>
            </a:r>
            <a:r>
              <a:rPr lang="sr-Latn-RS" sz="2400" b="1" dirty="0">
                <a:solidFill>
                  <a:srgbClr val="01023B"/>
                </a:solidFill>
                <a:latin typeface="Calibri" panose="020F0502020204030204"/>
              </a:rPr>
              <a:t>ode</a:t>
            </a:r>
            <a:r>
              <a:rPr lang="en-US" sz="2400" b="1" dirty="0">
                <a:solidFill>
                  <a:srgbClr val="01023B"/>
                </a:solidFill>
                <a:latin typeface="Calibri" panose="020F0502020204030204"/>
              </a:rPr>
              <a:t>.</a:t>
            </a:r>
            <a:r>
              <a:rPr lang="sr-Latn-RS" sz="2400" b="1" dirty="0">
                <a:solidFill>
                  <a:srgbClr val="01023B"/>
                </a:solidFill>
                <a:latin typeface="Calibri" panose="020F0502020204030204"/>
              </a:rPr>
              <a:t>js</a:t>
            </a:r>
          </a:p>
          <a:p>
            <a:pPr>
              <a:spcAft>
                <a:spcPts val="400"/>
              </a:spcAft>
            </a:pPr>
            <a:r>
              <a:rPr lang="sr-Latn-RS" sz="2000" dirty="0">
                <a:latin typeface="Calibri" panose="020F0502020204030204"/>
              </a:rPr>
              <a:t>Runtime environment koji dozvoljava JS-u da se izvršava izvan web browsera (npr. u CL ili na back-endu)</a:t>
            </a:r>
          </a:p>
          <a:p>
            <a:pPr>
              <a:spcAft>
                <a:spcPts val="400"/>
              </a:spcAft>
            </a:pPr>
            <a:r>
              <a:rPr lang="sr-Latn-RS" sz="2000" dirty="0">
                <a:latin typeface="Calibri" panose="020F0502020204030204"/>
              </a:rPr>
              <a:t>Event-driven arhitektura koja koristi callback-ove</a:t>
            </a:r>
            <a:endParaRPr lang="en-US" sz="2000" dirty="0">
              <a:latin typeface="Calibri" panose="020F0502020204030204"/>
            </a:endParaRPr>
          </a:p>
        </p:txBody>
      </p:sp>
      <p:sp>
        <p:nvSpPr>
          <p:cNvPr id="12" name="TextBox 11">
            <a:extLst>
              <a:ext uri="{FF2B5EF4-FFF2-40B4-BE49-F238E27FC236}">
                <a16:creationId xmlns:a16="http://schemas.microsoft.com/office/drawing/2014/main" id="{000A69DB-38D4-1682-C135-980446204C81}"/>
              </a:ext>
            </a:extLst>
          </p:cNvPr>
          <p:cNvSpPr txBox="1"/>
          <p:nvPr/>
        </p:nvSpPr>
        <p:spPr>
          <a:xfrm>
            <a:off x="542485" y="3631428"/>
            <a:ext cx="3750736" cy="2667397"/>
          </a:xfrm>
          <a:prstGeom prst="rect">
            <a:avLst/>
          </a:prstGeom>
          <a:noFill/>
        </p:spPr>
        <p:txBody>
          <a:bodyPr wrap="square" rtlCol="0">
            <a:spAutoFit/>
          </a:bodyPr>
          <a:lstStyle/>
          <a:p>
            <a:pPr>
              <a:spcAft>
                <a:spcPts val="400"/>
              </a:spcAft>
            </a:pPr>
            <a:r>
              <a:rPr lang="en-US" dirty="0">
                <a:solidFill>
                  <a:srgbClr val="EA9A5C"/>
                </a:solidFill>
                <a:latin typeface="Calibri" panose="020F0502020204030204"/>
              </a:rPr>
              <a:t>- var user = {description: 'foo bar'}</a:t>
            </a:r>
          </a:p>
          <a:p>
            <a:pPr>
              <a:spcAft>
                <a:spcPts val="400"/>
              </a:spcAft>
            </a:pPr>
            <a:r>
              <a:rPr lang="en-US" dirty="0">
                <a:solidFill>
                  <a:srgbClr val="EA9A5C"/>
                </a:solidFill>
                <a:latin typeface="Calibri" panose="020F0502020204030204"/>
              </a:rPr>
              <a:t>- var </a:t>
            </a:r>
            <a:r>
              <a:rPr lang="en-US" dirty="0" err="1">
                <a:solidFill>
                  <a:srgbClr val="EA9A5C"/>
                </a:solidFill>
                <a:latin typeface="Calibri" panose="020F0502020204030204"/>
              </a:rPr>
              <a:t>authorised</a:t>
            </a:r>
            <a:r>
              <a:rPr lang="en-US" dirty="0">
                <a:solidFill>
                  <a:srgbClr val="EA9A5C"/>
                </a:solidFill>
                <a:latin typeface="Calibri" panose="020F0502020204030204"/>
              </a:rPr>
              <a:t> = false</a:t>
            </a:r>
          </a:p>
          <a:p>
            <a:pPr>
              <a:spcAft>
                <a:spcPts val="400"/>
              </a:spcAft>
            </a:pPr>
            <a:r>
              <a:rPr lang="en-US" dirty="0">
                <a:solidFill>
                  <a:srgbClr val="EA9A5C"/>
                </a:solidFill>
                <a:latin typeface="Calibri" panose="020F0502020204030204"/>
              </a:rPr>
              <a:t>if </a:t>
            </a:r>
            <a:r>
              <a:rPr lang="en-US" dirty="0" err="1">
                <a:solidFill>
                  <a:srgbClr val="EA9A5C"/>
                </a:solidFill>
                <a:latin typeface="Calibri" panose="020F0502020204030204"/>
              </a:rPr>
              <a:t>user.description</a:t>
            </a:r>
            <a:endParaRPr lang="en-U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    h2.green Description </a:t>
            </a:r>
            <a:endParaRPr lang="sr-Latn-R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else if </a:t>
            </a:r>
            <a:r>
              <a:rPr lang="en-US" dirty="0" err="1">
                <a:solidFill>
                  <a:srgbClr val="EA9A5C"/>
                </a:solidFill>
                <a:latin typeface="Calibri" panose="020F0502020204030204"/>
              </a:rPr>
              <a:t>authorised</a:t>
            </a:r>
            <a:endParaRPr lang="en-U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    h2.blue Description</a:t>
            </a:r>
          </a:p>
          <a:p>
            <a:pPr>
              <a:spcAft>
                <a:spcPts val="400"/>
              </a:spcAft>
            </a:pPr>
            <a:r>
              <a:rPr lang="en-US" dirty="0">
                <a:solidFill>
                  <a:srgbClr val="EA9A5C"/>
                </a:solidFill>
                <a:latin typeface="Calibri" panose="020F0502020204030204"/>
              </a:rPr>
              <a:t>else</a:t>
            </a:r>
          </a:p>
          <a:p>
            <a:pPr>
              <a:spcAft>
                <a:spcPts val="400"/>
              </a:spcAft>
            </a:pPr>
            <a:r>
              <a:rPr lang="en-US" dirty="0">
                <a:solidFill>
                  <a:srgbClr val="EA9A5C"/>
                </a:solidFill>
                <a:latin typeface="Calibri" panose="020F0502020204030204"/>
              </a:rPr>
              <a:t>    h2.red Description</a:t>
            </a:r>
          </a:p>
        </p:txBody>
      </p:sp>
      <p:sp>
        <p:nvSpPr>
          <p:cNvPr id="13" name="TextBox 12">
            <a:extLst>
              <a:ext uri="{FF2B5EF4-FFF2-40B4-BE49-F238E27FC236}">
                <a16:creationId xmlns:a16="http://schemas.microsoft.com/office/drawing/2014/main" id="{7890773C-048F-DBBC-3A71-D4D89FF91767}"/>
              </a:ext>
            </a:extLst>
          </p:cNvPr>
          <p:cNvSpPr txBox="1"/>
          <p:nvPr/>
        </p:nvSpPr>
        <p:spPr>
          <a:xfrm>
            <a:off x="4351563" y="3990504"/>
            <a:ext cx="3766524" cy="2010807"/>
          </a:xfrm>
          <a:prstGeom prst="rect">
            <a:avLst/>
          </a:prstGeom>
          <a:noFill/>
        </p:spPr>
        <p:txBody>
          <a:bodyPr wrap="square" rtlCol="0">
            <a:spAutoFit/>
          </a:bodyPr>
          <a:lstStyle/>
          <a:p>
            <a:pPr>
              <a:spcAft>
                <a:spcPts val="400"/>
              </a:spcAft>
            </a:pPr>
            <a:r>
              <a:rPr lang="en-US" sz="1800" dirty="0">
                <a:solidFill>
                  <a:srgbClr val="A53F52"/>
                </a:solidFill>
                <a:latin typeface="Calibri" panose="020F0502020204030204"/>
              </a:rPr>
              <a:t>&lt;div class="</a:t>
            </a:r>
            <a:r>
              <a:rPr lang="en-US" sz="1800" u="sng" dirty="0">
                <a:solidFill>
                  <a:srgbClr val="A53F52"/>
                </a:solidFill>
                <a:latin typeface="Calibri" panose="020F0502020204030204"/>
              </a:rPr>
              <a:t>container</a:t>
            </a:r>
            <a:r>
              <a:rPr lang="en-US" sz="1800" dirty="0">
                <a:solidFill>
                  <a:srgbClr val="A53F52"/>
                </a:solidFill>
                <a:latin typeface="Calibri" panose="020F0502020204030204"/>
              </a:rPr>
              <a:t>"&gt;</a:t>
            </a:r>
          </a:p>
          <a:p>
            <a:pPr>
              <a:spcAft>
                <a:spcPts val="400"/>
              </a:spcAft>
            </a:pPr>
            <a:r>
              <a:rPr lang="en-US" sz="1800" dirty="0">
                <a:solidFill>
                  <a:srgbClr val="A53F52"/>
                </a:solidFill>
                <a:latin typeface="Calibri" panose="020F0502020204030204"/>
              </a:rPr>
              <a:t>  &lt;h2&gt;Alerts&lt;/h2&gt;</a:t>
            </a:r>
          </a:p>
          <a:p>
            <a:pPr>
              <a:spcAft>
                <a:spcPts val="400"/>
              </a:spcAft>
            </a:pPr>
            <a:r>
              <a:rPr lang="en-US" sz="1800" dirty="0">
                <a:solidFill>
                  <a:srgbClr val="A53F52"/>
                </a:solidFill>
                <a:latin typeface="Calibri" panose="020F0502020204030204"/>
              </a:rPr>
              <a:t>  &lt;div class="</a:t>
            </a:r>
            <a:r>
              <a:rPr lang="en-US" sz="1800" u="sng" dirty="0">
                <a:solidFill>
                  <a:srgbClr val="A53F52"/>
                </a:solidFill>
                <a:latin typeface="Calibri" panose="020F0502020204030204"/>
              </a:rPr>
              <a:t>alert alert-success</a:t>
            </a:r>
            <a:r>
              <a:rPr lang="en-US" sz="1800" dirty="0">
                <a:solidFill>
                  <a:srgbClr val="A53F52"/>
                </a:solidFill>
                <a:latin typeface="Calibri" panose="020F0502020204030204"/>
              </a:rPr>
              <a:t>"&gt;</a:t>
            </a:r>
          </a:p>
          <a:p>
            <a:pPr>
              <a:spcAft>
                <a:spcPts val="400"/>
              </a:spcAft>
            </a:pPr>
            <a:r>
              <a:rPr lang="en-US" sz="1800" dirty="0">
                <a:solidFill>
                  <a:srgbClr val="A53F52"/>
                </a:solidFill>
                <a:latin typeface="Calibri" panose="020F0502020204030204"/>
              </a:rPr>
              <a:t>    &lt;strong&gt;Success!&lt;/strong&gt; </a:t>
            </a:r>
            <a:endParaRPr lang="sr-Latn-RS" sz="1800" dirty="0">
              <a:solidFill>
                <a:srgbClr val="A53F52"/>
              </a:solidFill>
              <a:latin typeface="Calibri" panose="020F0502020204030204"/>
            </a:endParaRPr>
          </a:p>
          <a:p>
            <a:pPr>
              <a:spcAft>
                <a:spcPts val="400"/>
              </a:spcAft>
            </a:pPr>
            <a:r>
              <a:rPr lang="sr-Latn-RS" dirty="0">
                <a:solidFill>
                  <a:srgbClr val="A53F52"/>
                </a:solidFill>
                <a:latin typeface="Calibri" panose="020F0502020204030204"/>
              </a:rPr>
              <a:t>  </a:t>
            </a:r>
            <a:r>
              <a:rPr lang="en-US" sz="1800" dirty="0">
                <a:solidFill>
                  <a:srgbClr val="A53F52"/>
                </a:solidFill>
                <a:latin typeface="Calibri" panose="020F0502020204030204"/>
              </a:rPr>
              <a:t>&lt;/div&gt;</a:t>
            </a:r>
            <a:endParaRPr lang="sr-Latn-RS" sz="1800" dirty="0">
              <a:solidFill>
                <a:srgbClr val="A53F52"/>
              </a:solidFill>
              <a:latin typeface="Calibri" panose="020F0502020204030204"/>
            </a:endParaRPr>
          </a:p>
          <a:p>
            <a:pPr>
              <a:spcAft>
                <a:spcPts val="400"/>
              </a:spcAft>
            </a:pPr>
            <a:r>
              <a:rPr lang="en-US" sz="1800" dirty="0">
                <a:solidFill>
                  <a:srgbClr val="A53F52"/>
                </a:solidFill>
                <a:latin typeface="Calibri" panose="020F0502020204030204"/>
              </a:rPr>
              <a:t>&lt;/div&gt;</a:t>
            </a:r>
            <a:endParaRPr lang="sr-Latn-RS" sz="1800" dirty="0">
              <a:solidFill>
                <a:srgbClr val="A53F52"/>
              </a:solidFill>
              <a:latin typeface="Calibri" panose="020F0502020204030204"/>
            </a:endParaRPr>
          </a:p>
        </p:txBody>
      </p:sp>
      <p:sp>
        <p:nvSpPr>
          <p:cNvPr id="2" name="TextBox 1">
            <a:extLst>
              <a:ext uri="{FF2B5EF4-FFF2-40B4-BE49-F238E27FC236}">
                <a16:creationId xmlns:a16="http://schemas.microsoft.com/office/drawing/2014/main" id="{628D78D1-1334-B1F3-0784-90CD3913DA1C}"/>
              </a:ext>
            </a:extLst>
          </p:cNvPr>
          <p:cNvSpPr txBox="1"/>
          <p:nvPr/>
        </p:nvSpPr>
        <p:spPr>
          <a:xfrm>
            <a:off x="8192216" y="4103275"/>
            <a:ext cx="3750736" cy="1231106"/>
          </a:xfrm>
          <a:prstGeom prst="rect">
            <a:avLst/>
          </a:prstGeom>
          <a:noFill/>
          <a:ln>
            <a:solidFill>
              <a:srgbClr val="01023B"/>
            </a:solidFill>
          </a:ln>
        </p:spPr>
        <p:txBody>
          <a:bodyPr wrap="square" rtlCol="0">
            <a:spAutoFit/>
          </a:bodyPr>
          <a:lstStyle/>
          <a:p>
            <a:pPr>
              <a:spcAft>
                <a:spcPts val="1200"/>
              </a:spcAft>
            </a:pPr>
            <a:r>
              <a:rPr lang="sr-Latn-RS" sz="2400" b="1" dirty="0">
                <a:solidFill>
                  <a:srgbClr val="01023B"/>
                </a:solidFill>
                <a:latin typeface="Calibri" panose="020F0502020204030204"/>
              </a:rPr>
              <a:t>jQuery</a:t>
            </a:r>
          </a:p>
          <a:p>
            <a:pPr>
              <a:spcAft>
                <a:spcPts val="1200"/>
              </a:spcAft>
            </a:pPr>
            <a:r>
              <a:rPr lang="sr-Latn-RS" sz="2000" dirty="0">
                <a:latin typeface="Calibri" panose="020F0502020204030204"/>
              </a:rPr>
              <a:t>JS biblioteka za lako upravljanje HTML-om i CSS-om</a:t>
            </a:r>
          </a:p>
        </p:txBody>
      </p:sp>
      <p:sp>
        <p:nvSpPr>
          <p:cNvPr id="4" name="TextBox 3">
            <a:extLst>
              <a:ext uri="{FF2B5EF4-FFF2-40B4-BE49-F238E27FC236}">
                <a16:creationId xmlns:a16="http://schemas.microsoft.com/office/drawing/2014/main" id="{EBD2CAE1-9795-D3AD-28E0-22E3C4E3F877}"/>
              </a:ext>
            </a:extLst>
          </p:cNvPr>
          <p:cNvSpPr txBox="1"/>
          <p:nvPr/>
        </p:nvSpPr>
        <p:spPr>
          <a:xfrm>
            <a:off x="8176429" y="5491758"/>
            <a:ext cx="3750736" cy="923330"/>
          </a:xfrm>
          <a:prstGeom prst="rect">
            <a:avLst/>
          </a:prstGeom>
          <a:noFill/>
        </p:spPr>
        <p:txBody>
          <a:bodyPr wrap="square">
            <a:spAutoFit/>
          </a:bodyPr>
          <a:lstStyle/>
          <a:p>
            <a:r>
              <a:rPr lang="en-US" dirty="0">
                <a:solidFill>
                  <a:srgbClr val="01023B"/>
                </a:solidFill>
              </a:rPr>
              <a:t>$("#p1").hover(function(){</a:t>
            </a:r>
          </a:p>
          <a:p>
            <a:r>
              <a:rPr lang="en-US" dirty="0">
                <a:solidFill>
                  <a:srgbClr val="01023B"/>
                </a:solidFill>
              </a:rPr>
              <a:t>    alert("You entered p1!");</a:t>
            </a:r>
          </a:p>
          <a:p>
            <a:r>
              <a:rPr lang="en-US" dirty="0">
                <a:solidFill>
                  <a:srgbClr val="01023B"/>
                </a:solidFill>
              </a:rPr>
              <a:t>  });</a:t>
            </a:r>
          </a:p>
        </p:txBody>
      </p:sp>
    </p:spTree>
    <p:extLst>
      <p:ext uri="{BB962C8B-B14F-4D97-AF65-F5344CB8AC3E}">
        <p14:creationId xmlns:p14="http://schemas.microsoft.com/office/powerpoint/2010/main" val="4116705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2F1A1280-6900-3294-ABB1-5A8DE4B41EE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71037" y="0"/>
            <a:ext cx="9649926" cy="6819900"/>
          </a:xfrm>
          <a:prstGeom prst="rect">
            <a:avLst/>
          </a:prstGeom>
          <a:ln w="19050">
            <a:noFill/>
          </a:ln>
        </p:spPr>
      </p:pic>
    </p:spTree>
    <p:extLst>
      <p:ext uri="{BB962C8B-B14F-4D97-AF65-F5344CB8AC3E}">
        <p14:creationId xmlns:p14="http://schemas.microsoft.com/office/powerpoint/2010/main" val="1216439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6081598" cy="861774"/>
          </a:xfrm>
          <a:prstGeom prst="rect">
            <a:avLst/>
          </a:prstGeom>
          <a:noFill/>
        </p:spPr>
        <p:txBody>
          <a:bodyPr wrap="square" rtlCol="0">
            <a:spAutoFit/>
          </a:bodyPr>
          <a:lstStyle/>
          <a:p>
            <a:r>
              <a:rPr kumimoji="0" lang="en-US" sz="3200" b="0" i="0" u="none" strike="noStrike" kern="1200" cap="none" normalizeH="0" baseline="0" noProof="0" dirty="0">
                <a:ln>
                  <a:noFill/>
                </a:ln>
                <a:solidFill>
                  <a:sysClr val="windowText" lastClr="000000"/>
                </a:solidFill>
                <a:effectLst/>
                <a:uLnTx/>
                <a:uFillTx/>
                <a:latin typeface="+mj-lt"/>
                <a:ea typeface="+mn-ea"/>
                <a:cs typeface="+mn-cs"/>
              </a:rPr>
              <a:t>POKRETANJE I PRISTUP APLIKACIJI</a:t>
            </a:r>
          </a:p>
          <a:p>
            <a:endParaRPr lang="en-US" dirty="0"/>
          </a:p>
        </p:txBody>
      </p:sp>
      <p:pic>
        <p:nvPicPr>
          <p:cNvPr id="2" name="Picture 1" descr="Graphical user interface, application&#10;&#10;Description automatically generated">
            <a:extLst>
              <a:ext uri="{FF2B5EF4-FFF2-40B4-BE49-F238E27FC236}">
                <a16:creationId xmlns:a16="http://schemas.microsoft.com/office/drawing/2014/main" id="{DE077E04-449E-D9E4-8A64-EA912DEDA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676010">
            <a:off x="9052010" y="997803"/>
            <a:ext cx="2238153" cy="4979486"/>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DFEA0F8B-DC82-EF42-592D-75CB97DFB3E4}"/>
              </a:ext>
            </a:extLst>
          </p:cNvPr>
          <p:cNvSpPr txBox="1"/>
          <p:nvPr/>
        </p:nvSpPr>
        <p:spPr>
          <a:xfrm>
            <a:off x="542486" y="1289825"/>
            <a:ext cx="7981376" cy="861774"/>
          </a:xfrm>
          <a:prstGeom prst="rect">
            <a:avLst/>
          </a:prstGeom>
          <a:noFill/>
        </p:spPr>
        <p:txBody>
          <a:bodyPr wrap="square" rtlCol="0">
            <a:spAutoFit/>
          </a:bodyPr>
          <a:lstStyle/>
          <a:p>
            <a:pPr>
              <a:spcAft>
                <a:spcPts val="1200"/>
              </a:spcAft>
            </a:pPr>
            <a:r>
              <a:rPr lang="en-US" sz="2000" dirty="0" err="1">
                <a:solidFill>
                  <a:sysClr val="windowText" lastClr="000000"/>
                </a:solidFill>
                <a:latin typeface="Calibri" panose="020F0502020204030204"/>
              </a:rPr>
              <a:t>Aplikacija</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na</a:t>
            </a:r>
            <a:r>
              <a:rPr lang="en-US" sz="2000" dirty="0">
                <a:solidFill>
                  <a:sysClr val="windowText" lastClr="000000"/>
                </a:solidFill>
                <a:latin typeface="Calibri" panose="020F0502020204030204"/>
              </a:rPr>
              <a:t> server</a:t>
            </a:r>
            <a:r>
              <a:rPr lang="sr-Latn-RS" sz="2000" dirty="0">
                <a:solidFill>
                  <a:sysClr val="windowText" lastClr="000000"/>
                </a:solidFill>
                <a:latin typeface="Calibri" panose="020F0502020204030204"/>
              </a:rPr>
              <a:t>u</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pokre</a:t>
            </a:r>
            <a:r>
              <a:rPr lang="sr-Latn-RS" sz="2000" dirty="0">
                <a:solidFill>
                  <a:sysClr val="windowText" lastClr="000000"/>
                </a:solidFill>
                <a:latin typeface="Calibri" panose="020F0502020204030204"/>
              </a:rPr>
              <a:t>će iz CLI komandom </a:t>
            </a:r>
            <a:r>
              <a:rPr lang="en-US" dirty="0" err="1">
                <a:latin typeface="Consolas" panose="020B0609020204030204" pitchFamily="49" charset="0"/>
              </a:rPr>
              <a:t>npm</a:t>
            </a:r>
            <a:r>
              <a:rPr lang="en-US" dirty="0">
                <a:latin typeface="Consolas" panose="020B0609020204030204" pitchFamily="49" charset="0"/>
              </a:rPr>
              <a:t> run ./index.js</a:t>
            </a:r>
            <a:endParaRPr lang="sr-Latn-RS" dirty="0">
              <a:latin typeface="Consolas" panose="020B0609020204030204" pitchFamily="49" charset="0"/>
            </a:endParaRPr>
          </a:p>
          <a:p>
            <a:pPr>
              <a:spcAft>
                <a:spcPts val="1200"/>
              </a:spcAft>
            </a:pPr>
            <a:r>
              <a:rPr lang="sr-Latn-RS" sz="2000" dirty="0"/>
              <a:t>Može joj se pristupiti sa više uređaje preko web browsera unutar iste mreže</a:t>
            </a:r>
          </a:p>
        </p:txBody>
      </p:sp>
      <p:pic>
        <p:nvPicPr>
          <p:cNvPr id="4" name="Picture 3" descr="Graphical user interface, text, application&#10;&#10;Description automatically generated">
            <a:extLst>
              <a:ext uri="{FF2B5EF4-FFF2-40B4-BE49-F238E27FC236}">
                <a16:creationId xmlns:a16="http://schemas.microsoft.com/office/drawing/2014/main" id="{3C7288C7-61C7-E918-A9D9-B717D213DE2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2486" y="2361863"/>
            <a:ext cx="7676872" cy="3871671"/>
          </a:xfrm>
          <a:prstGeom prst="rect">
            <a:avLst/>
          </a:prstGeom>
          <a:ln w="19050">
            <a:gradFill flip="none" rotWithShape="1">
              <a:gsLst>
                <a:gs pos="0">
                  <a:srgbClr val="01023B"/>
                </a:gs>
                <a:gs pos="50000">
                  <a:srgbClr val="A53F52"/>
                </a:gs>
                <a:gs pos="100000">
                  <a:srgbClr val="EA9A5C"/>
                </a:gs>
              </a:gsLst>
              <a:lin ang="8100000" scaled="1"/>
              <a:tileRect/>
            </a:gradFill>
          </a:ln>
        </p:spPr>
      </p:pic>
    </p:spTree>
    <p:extLst>
      <p:ext uri="{BB962C8B-B14F-4D97-AF65-F5344CB8AC3E}">
        <p14:creationId xmlns:p14="http://schemas.microsoft.com/office/powerpoint/2010/main" val="34196321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4389</TotalTime>
  <Words>5210</Words>
  <Application>Microsoft Office PowerPoint</Application>
  <PresentationFormat>Widescreen</PresentationFormat>
  <Paragraphs>462</Paragraphs>
  <Slides>51</Slides>
  <Notes>48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Arial</vt:lpstr>
      <vt:lpstr>Calibri</vt:lpstr>
      <vt:lpstr>Calibri Light</vt:lpstr>
      <vt:lpstr>Cambria Math</vt:lpstr>
      <vt:lpstr>Consolas</vt:lpstr>
      <vt:lpstr>Office Theme</vt:lpstr>
      <vt:lpstr>SISTEM ZA VIZUELNU REPREZENTACIJU BLOCKCHAIN TEHNOLOGIJE</vt:lpstr>
      <vt:lpstr>PowerPoint Presentation</vt:lpstr>
      <vt:lpstr>UVOD U BLOCKCHAIN</vt:lpstr>
      <vt:lpstr>PowerPoint Presentation</vt:lpstr>
      <vt:lpstr>ARHITEKTURA SISTEMA</vt:lpstr>
      <vt:lpstr>PowerPoint Presentation</vt:lpstr>
      <vt:lpstr>PowerPoint Presentation</vt:lpstr>
      <vt:lpstr>PowerPoint Presentation</vt:lpstr>
      <vt:lpstr>PowerPoint Presentation</vt:lpstr>
      <vt:lpstr>GRAĐENJE BLOCKCHAINA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ZAKLJUČAK</vt:lpstr>
      <vt:lpstr>PowerPoint Presentation</vt:lpstr>
      <vt:lpstr>HVALA NA PAŽNJI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FOR VISUAL REPRESENTATION OF BLOCKCHAIN TECHNOLOGY</dc:title>
  <dc:creator>Dimitrije Knezevic</dc:creator>
  <cp:lastModifiedBy>Dimitrije Knezevic</cp:lastModifiedBy>
  <cp:revision>74</cp:revision>
  <dcterms:created xsi:type="dcterms:W3CDTF">2023-03-04T15:09:55Z</dcterms:created>
  <dcterms:modified xsi:type="dcterms:W3CDTF">2023-05-13T13:27:38Z</dcterms:modified>
</cp:coreProperties>
</file>

<file path=docProps/thumbnail.jpeg>
</file>